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24015-AAE7-4F58-B14A-BFCA4056E374}" v="1" dt="2024-01-12T18:44:37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3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Daniel, Monique" userId="7b1f805d-1b15-49f2-99d2-6cea6641bd3f" providerId="ADAL" clId="{B6124015-AAE7-4F58-B14A-BFCA4056E374}"/>
    <pc:docChg chg="modSld">
      <pc:chgData name="McDaniel, Monique" userId="7b1f805d-1b15-49f2-99d2-6cea6641bd3f" providerId="ADAL" clId="{B6124015-AAE7-4F58-B14A-BFCA4056E374}" dt="2024-01-12T18:47:42.680" v="21" actId="1076"/>
      <pc:docMkLst>
        <pc:docMk/>
      </pc:docMkLst>
      <pc:sldChg chg="modSp mod">
        <pc:chgData name="McDaniel, Monique" userId="7b1f805d-1b15-49f2-99d2-6cea6641bd3f" providerId="ADAL" clId="{B6124015-AAE7-4F58-B14A-BFCA4056E374}" dt="2024-01-12T18:47:42.680" v="21" actId="1076"/>
        <pc:sldMkLst>
          <pc:docMk/>
          <pc:sldMk cId="0" sldId="266"/>
        </pc:sldMkLst>
        <pc:spChg chg="mod">
          <ac:chgData name="McDaniel, Monique" userId="7b1f805d-1b15-49f2-99d2-6cea6641bd3f" providerId="ADAL" clId="{B6124015-AAE7-4F58-B14A-BFCA4056E374}" dt="2024-01-12T18:47:12.226" v="17" actId="1076"/>
          <ac:spMkLst>
            <pc:docMk/>
            <pc:sldMk cId="0" sldId="266"/>
            <ac:spMk id="5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1:55.671" v="10" actId="1076"/>
          <ac:spMkLst>
            <pc:docMk/>
            <pc:sldMk cId="0" sldId="266"/>
            <ac:spMk id="6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1:50.195" v="9" actId="1076"/>
          <ac:spMkLst>
            <pc:docMk/>
            <pc:sldMk cId="0" sldId="266"/>
            <ac:spMk id="7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6:58.416" v="16" actId="1076"/>
          <ac:spMkLst>
            <pc:docMk/>
            <pc:sldMk cId="0" sldId="266"/>
            <ac:spMk id="8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1:41.140" v="8" actId="1076"/>
          <ac:spMkLst>
            <pc:docMk/>
            <pc:sldMk cId="0" sldId="266"/>
            <ac:spMk id="9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1:33.860" v="7" actId="1076"/>
          <ac:spMkLst>
            <pc:docMk/>
            <pc:sldMk cId="0" sldId="266"/>
            <ac:spMk id="10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7:35.837" v="20" actId="1076"/>
          <ac:spMkLst>
            <pc:docMk/>
            <pc:sldMk cId="0" sldId="266"/>
            <ac:spMk id="11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7:42.680" v="21" actId="1076"/>
          <ac:spMkLst>
            <pc:docMk/>
            <pc:sldMk cId="0" sldId="266"/>
            <ac:spMk id="12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0:49.271" v="1" actId="1076"/>
          <ac:spMkLst>
            <pc:docMk/>
            <pc:sldMk cId="0" sldId="266"/>
            <ac:spMk id="13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7:31.573" v="19" actId="1076"/>
          <ac:spMkLst>
            <pc:docMk/>
            <pc:sldMk cId="0" sldId="266"/>
            <ac:spMk id="14" creationId="{00000000-0000-0000-0000-000000000000}"/>
          </ac:spMkLst>
        </pc:spChg>
        <pc:spChg chg="mod">
          <ac:chgData name="McDaniel, Monique" userId="7b1f805d-1b15-49f2-99d2-6cea6641bd3f" providerId="ADAL" clId="{B6124015-AAE7-4F58-B14A-BFCA4056E374}" dt="2024-01-12T18:47:24.364" v="18" actId="1076"/>
          <ac:spMkLst>
            <pc:docMk/>
            <pc:sldMk cId="0" sldId="266"/>
            <ac:spMk id="31" creationId="{18BC025B-CA54-0A1D-CE6A-BAA732F21CFC}"/>
          </ac:spMkLst>
        </pc:spChg>
      </pc:sldChg>
    </pc:docChg>
  </pc:docChgLst>
  <pc:docChgLst>
    <pc:chgData name="McDaniel, Monique" userId="7b1f805d-1b15-49f2-99d2-6cea6641bd3f" providerId="ADAL" clId="{2DF2C034-379F-4CF3-984F-09B5A2627595}"/>
    <pc:docChg chg="modSld">
      <pc:chgData name="McDaniel, Monique" userId="7b1f805d-1b15-49f2-99d2-6cea6641bd3f" providerId="ADAL" clId="{2DF2C034-379F-4CF3-984F-09B5A2627595}" dt="2023-12-04T16:40:04.233" v="15" actId="20577"/>
      <pc:docMkLst>
        <pc:docMk/>
      </pc:docMkLst>
      <pc:sldChg chg="modSp mod">
        <pc:chgData name="McDaniel, Monique" userId="7b1f805d-1b15-49f2-99d2-6cea6641bd3f" providerId="ADAL" clId="{2DF2C034-379F-4CF3-984F-09B5A2627595}" dt="2023-12-04T16:40:04.233" v="15" actId="20577"/>
        <pc:sldMkLst>
          <pc:docMk/>
          <pc:sldMk cId="0" sldId="261"/>
        </pc:sldMkLst>
        <pc:spChg chg="mod">
          <ac:chgData name="McDaniel, Monique" userId="7b1f805d-1b15-49f2-99d2-6cea6641bd3f" providerId="ADAL" clId="{2DF2C034-379F-4CF3-984F-09B5A2627595}" dt="2023-12-04T16:40:04.233" v="15" actId="20577"/>
          <ac:spMkLst>
            <pc:docMk/>
            <pc:sldMk cId="0" sldId="261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linahealthcare.com/providers/common/MOC/CA.aspx" TargetMode="External"/><Relationship Id="rId13" Type="http://schemas.openxmlformats.org/officeDocument/2006/relationships/hyperlink" Target="https://www.molinahealthcare.com/providers/common/MOC/SCMMP" TargetMode="External"/><Relationship Id="rId18" Type="http://schemas.openxmlformats.org/officeDocument/2006/relationships/hyperlink" Target="https://www.molinahealthcare.com/providers/common/MOC/WI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molinahealthcare.com/providers/common/MOC/KYPAD" TargetMode="External"/><Relationship Id="rId12" Type="http://schemas.openxmlformats.org/officeDocument/2006/relationships/hyperlink" Target="https://www.molinahealthcare.com/providers/common/MOC/SWHNY" TargetMode="External"/><Relationship Id="rId17" Type="http://schemas.openxmlformats.org/officeDocument/2006/relationships/hyperlink" Target="https://www.molinahealthcare.com/providers/common/MOC/VA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molinahealthcare.com/providers/common/MOC/U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olinahealthcare.com/providers/common/MOC/ID" TargetMode="External"/><Relationship Id="rId11" Type="http://schemas.openxmlformats.org/officeDocument/2006/relationships/hyperlink" Target="https://www.molinahealthcare.com/providers/common/MOC/OH" TargetMode="External"/><Relationship Id="rId5" Type="http://schemas.openxmlformats.org/officeDocument/2006/relationships/hyperlink" Target="https://www.molinahealthcare.com/providers/common/MOC/AZ" TargetMode="External"/><Relationship Id="rId15" Type="http://schemas.openxmlformats.org/officeDocument/2006/relationships/hyperlink" Target="https://www.molinahealthcare.com/providers/common/MOC/WA" TargetMode="External"/><Relationship Id="rId10" Type="http://schemas.openxmlformats.org/officeDocument/2006/relationships/hyperlink" Target="https://www.molinahealthcare.com/providers/common/MOC/SWHMA" TargetMode="External"/><Relationship Id="rId19" Type="http://schemas.openxmlformats.org/officeDocument/2006/relationships/hyperlink" Target="https://www.molinahealthcare.com/providers/common/MOC/MI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molinahealthcare.com/providers/common/MOC/NV" TargetMode="External"/><Relationship Id="rId14" Type="http://schemas.openxmlformats.org/officeDocument/2006/relationships/hyperlink" Target="https://www.molinahealthcare.com/providers/common/MOC/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ms.gov/Medicare/Health-Plans/SpecialNeedsPlans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10058400" cy="6358128"/>
          </a:xfrm>
          <a:custGeom>
            <a:avLst/>
            <a:gdLst/>
            <a:ahLst/>
            <a:cxnLst/>
            <a:rect l="l" t="t" r="r" b="b"/>
            <a:pathLst>
              <a:path w="10058400" h="6358128">
                <a:moveTo>
                  <a:pt x="9085618" y="6354614"/>
                </a:moveTo>
                <a:lnTo>
                  <a:pt x="9170590" y="6344257"/>
                </a:lnTo>
                <a:lnTo>
                  <a:pt x="9253356" y="6327328"/>
                </a:lnTo>
                <a:lnTo>
                  <a:pt x="9333642" y="6304101"/>
                </a:lnTo>
                <a:lnTo>
                  <a:pt x="9411176" y="6274847"/>
                </a:lnTo>
                <a:lnTo>
                  <a:pt x="9485684" y="6239841"/>
                </a:lnTo>
                <a:lnTo>
                  <a:pt x="9556895" y="6199354"/>
                </a:lnTo>
                <a:lnTo>
                  <a:pt x="9624535" y="6153660"/>
                </a:lnTo>
                <a:lnTo>
                  <a:pt x="9688331" y="6103030"/>
                </a:lnTo>
                <a:lnTo>
                  <a:pt x="9748011" y="6047739"/>
                </a:lnTo>
                <a:lnTo>
                  <a:pt x="9803302" y="5988059"/>
                </a:lnTo>
                <a:lnTo>
                  <a:pt x="9853932" y="5924263"/>
                </a:lnTo>
                <a:lnTo>
                  <a:pt x="9899626" y="5856623"/>
                </a:lnTo>
                <a:lnTo>
                  <a:pt x="9940113" y="5785412"/>
                </a:lnTo>
                <a:lnTo>
                  <a:pt x="9975119" y="5710904"/>
                </a:lnTo>
                <a:lnTo>
                  <a:pt x="10004373" y="5633370"/>
                </a:lnTo>
                <a:lnTo>
                  <a:pt x="10027600" y="5553084"/>
                </a:lnTo>
                <a:lnTo>
                  <a:pt x="10044529" y="5470318"/>
                </a:lnTo>
                <a:lnTo>
                  <a:pt x="10054886" y="5385346"/>
                </a:lnTo>
                <a:lnTo>
                  <a:pt x="10058400" y="5298440"/>
                </a:lnTo>
                <a:lnTo>
                  <a:pt x="10058400" y="0"/>
                </a:lnTo>
                <a:lnTo>
                  <a:pt x="1059700" y="0"/>
                </a:lnTo>
                <a:lnTo>
                  <a:pt x="972789" y="3513"/>
                </a:lnTo>
                <a:lnTo>
                  <a:pt x="887812" y="13870"/>
                </a:lnTo>
                <a:lnTo>
                  <a:pt x="805043" y="30799"/>
                </a:lnTo>
                <a:lnTo>
                  <a:pt x="724754" y="54026"/>
                </a:lnTo>
                <a:lnTo>
                  <a:pt x="647218" y="83280"/>
                </a:lnTo>
                <a:lnTo>
                  <a:pt x="572708" y="118286"/>
                </a:lnTo>
                <a:lnTo>
                  <a:pt x="501496" y="158773"/>
                </a:lnTo>
                <a:lnTo>
                  <a:pt x="433856" y="204467"/>
                </a:lnTo>
                <a:lnTo>
                  <a:pt x="370059" y="255097"/>
                </a:lnTo>
                <a:lnTo>
                  <a:pt x="310380" y="310388"/>
                </a:lnTo>
                <a:lnTo>
                  <a:pt x="255089" y="370068"/>
                </a:lnTo>
                <a:lnTo>
                  <a:pt x="204461" y="433864"/>
                </a:lnTo>
                <a:lnTo>
                  <a:pt x="158768" y="501504"/>
                </a:lnTo>
                <a:lnTo>
                  <a:pt x="118282" y="572715"/>
                </a:lnTo>
                <a:lnTo>
                  <a:pt x="83276" y="647223"/>
                </a:lnTo>
                <a:lnTo>
                  <a:pt x="54024" y="724757"/>
                </a:lnTo>
                <a:lnTo>
                  <a:pt x="30797" y="805043"/>
                </a:lnTo>
                <a:lnTo>
                  <a:pt x="13869" y="887809"/>
                </a:lnTo>
                <a:lnTo>
                  <a:pt x="3512" y="972781"/>
                </a:lnTo>
                <a:lnTo>
                  <a:pt x="0" y="1059686"/>
                </a:lnTo>
                <a:lnTo>
                  <a:pt x="0" y="6358128"/>
                </a:lnTo>
                <a:lnTo>
                  <a:pt x="8998712" y="6358128"/>
                </a:lnTo>
                <a:lnTo>
                  <a:pt x="9085618" y="6354614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1604772" cy="6304788"/>
          </a:xfrm>
          <a:custGeom>
            <a:avLst/>
            <a:gdLst/>
            <a:ahLst/>
            <a:cxnLst/>
            <a:rect l="l" t="t" r="r" b="b"/>
            <a:pathLst>
              <a:path w="1604772" h="6304788">
                <a:moveTo>
                  <a:pt x="0" y="6304788"/>
                </a:moveTo>
                <a:lnTo>
                  <a:pt x="1604772" y="6304788"/>
                </a:lnTo>
                <a:lnTo>
                  <a:pt x="1604772" y="0"/>
                </a:lnTo>
                <a:lnTo>
                  <a:pt x="0" y="0"/>
                </a:lnTo>
                <a:lnTo>
                  <a:pt x="0" y="6304788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3795" y="3889248"/>
            <a:ext cx="4345686" cy="0"/>
          </a:xfrm>
          <a:custGeom>
            <a:avLst/>
            <a:gdLst/>
            <a:ahLst/>
            <a:cxnLst/>
            <a:rect l="l" t="t" r="r" b="b"/>
            <a:pathLst>
              <a:path w="4345686">
                <a:moveTo>
                  <a:pt x="0" y="0"/>
                </a:moveTo>
                <a:lnTo>
                  <a:pt x="4345686" y="0"/>
                </a:lnTo>
              </a:path>
            </a:pathLst>
          </a:custGeom>
          <a:ln w="6096">
            <a:solidFill>
              <a:srgbClr val="009F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3795" y="3752088"/>
            <a:ext cx="4345686" cy="0"/>
          </a:xfrm>
          <a:custGeom>
            <a:avLst/>
            <a:gdLst/>
            <a:ahLst/>
            <a:cxnLst/>
            <a:rect l="l" t="t" r="r" b="b"/>
            <a:pathLst>
              <a:path w="4345686">
                <a:moveTo>
                  <a:pt x="0" y="0"/>
                </a:moveTo>
                <a:lnTo>
                  <a:pt x="4345686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1500" y="6886956"/>
            <a:ext cx="1926335" cy="576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8811" y="6925055"/>
            <a:ext cx="2336292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43116" y="6925055"/>
            <a:ext cx="2915411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0252" y="739292"/>
            <a:ext cx="2375666" cy="787704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Molina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9898" y="739292"/>
            <a:ext cx="3122200" cy="787704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b="1" spc="-13" dirty="0">
                <a:solidFill>
                  <a:srgbClr val="FFFFFF"/>
                </a:solidFill>
                <a:latin typeface="Calibri"/>
                <a:cs typeface="Calibri"/>
              </a:rPr>
              <a:t>Medicare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252" y="1562862"/>
            <a:ext cx="2195016" cy="787400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0626" y="1562862"/>
            <a:ext cx="790450" cy="787400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53586" y="1562862"/>
            <a:ext cx="1565720" cy="787400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b="1" spc="-16" dirty="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0252" y="2357247"/>
            <a:ext cx="8532939" cy="1069416"/>
          </a:xfrm>
          <a:prstGeom prst="rect">
            <a:avLst/>
          </a:prstGeom>
        </p:spPr>
        <p:txBody>
          <a:bodyPr wrap="square" lIns="0" tIns="17176" rIns="0" bIns="0" rtlCol="0">
            <a:noAutofit/>
          </a:bodyPr>
          <a:lstStyle/>
          <a:p>
            <a:pPr marL="12700" marR="49606">
              <a:lnSpc>
                <a:spcPts val="2705"/>
              </a:lnSpc>
            </a:pP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This Model of Care Training is applicable to the Molina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810"/>
              </a:lnSpc>
              <a:spcBef>
                <a:spcPts val="5"/>
              </a:spcBef>
            </a:pPr>
            <a:r>
              <a:rPr sz="2600" b="1" spc="-3" dirty="0">
                <a:solidFill>
                  <a:srgbClr val="FFFFFF"/>
                </a:solidFill>
                <a:latin typeface="Calibri"/>
                <a:cs typeface="Calibri"/>
              </a:rPr>
              <a:t>Healthcare Inc. family of brands, including Molina Healthcare,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2810"/>
              </a:lnSpc>
            </a:pPr>
            <a:r>
              <a:rPr sz="2600" b="1" spc="-2" dirty="0">
                <a:solidFill>
                  <a:srgbClr val="FFFFFF"/>
                </a:solidFill>
                <a:latin typeface="Calibri"/>
                <a:cs typeface="Calibri"/>
              </a:rPr>
              <a:t>Passport Health Plan, and Senior Whole Health plans.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252" y="3955160"/>
            <a:ext cx="6177675" cy="360680"/>
          </a:xfrm>
          <a:prstGeom prst="rect">
            <a:avLst/>
          </a:prstGeom>
        </p:spPr>
        <p:txBody>
          <a:bodyPr wrap="square" lIns="0" tIns="17335" rIns="0" bIns="0" rtlCol="0">
            <a:noAutofit/>
          </a:bodyPr>
          <a:lstStyle/>
          <a:p>
            <a:pPr marL="12700">
              <a:lnSpc>
                <a:spcPts val="2730"/>
              </a:lnSpc>
            </a:pPr>
            <a:r>
              <a:rPr sz="2650" spc="2" dirty="0">
                <a:solidFill>
                  <a:srgbClr val="FFFFFF"/>
                </a:solidFill>
                <a:latin typeface="Calibri"/>
                <a:cs typeface="Calibri"/>
              </a:rPr>
              <a:t>Provider Training | Molina Healthcare | 202</a:t>
            </a:r>
            <a:r>
              <a:rPr lang="en-US" sz="2650" spc="2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6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4519" y="422656"/>
            <a:ext cx="5981281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3" dirty="0">
                <a:solidFill>
                  <a:srgbClr val="009FAE"/>
                </a:solidFill>
                <a:latin typeface="Calibri"/>
                <a:cs typeface="Calibri"/>
              </a:rPr>
              <a:t>Summary of Provider Responsibilities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995" y="1069038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3975" y="1073937"/>
            <a:ext cx="8562032" cy="3983009"/>
          </a:xfrm>
          <a:prstGeom prst="rect">
            <a:avLst/>
          </a:prstGeom>
        </p:spPr>
        <p:txBody>
          <a:bodyPr wrap="square" lIns="0" tIns="15589" rIns="0" bIns="0" rtlCol="0">
            <a:noAutofit/>
          </a:bodyPr>
          <a:lstStyle/>
          <a:p>
            <a:pPr marL="12700" marR="273598" algn="just">
              <a:lnSpc>
                <a:spcPts val="2455"/>
              </a:lnSpc>
            </a:pPr>
            <a:r>
              <a:rPr sz="2400" spc="-5" dirty="0">
                <a:solidFill>
                  <a:srgbClr val="626366"/>
                </a:solidFill>
                <a:latin typeface="Calibri"/>
                <a:cs typeface="Calibri"/>
              </a:rPr>
              <a:t>Communicate and collaborate with Molina Case Managers, the ICT</a:t>
            </a:r>
            <a:endParaRPr sz="2400" dirty="0">
              <a:latin typeface="Calibri"/>
              <a:cs typeface="Calibri"/>
            </a:endParaRPr>
          </a:p>
          <a:p>
            <a:pPr marL="12700" marR="3153898" algn="just">
              <a:lnSpc>
                <a:spcPts val="2355"/>
              </a:lnSpc>
            </a:pPr>
            <a:r>
              <a:rPr sz="2400" spc="-5" dirty="0">
                <a:solidFill>
                  <a:srgbClr val="626366"/>
                </a:solidFill>
                <a:latin typeface="Calibri"/>
                <a:cs typeface="Calibri"/>
              </a:rPr>
              <a:t>members, Molina members and caregivers.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  <a:spcBef>
                <a:spcPts val="1051"/>
              </a:spcBef>
            </a:pPr>
            <a:r>
              <a:rPr sz="2400" dirty="0">
                <a:solidFill>
                  <a:srgbClr val="626366"/>
                </a:solidFill>
                <a:latin typeface="Calibri"/>
                <a:cs typeface="Calibri"/>
              </a:rPr>
              <a:t>Coo</a:t>
            </a:r>
            <a:r>
              <a:rPr sz="2400" spc="-39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din</a:t>
            </a:r>
            <a:r>
              <a:rPr sz="2400" spc="-19" dirty="0">
                <a:solidFill>
                  <a:srgbClr val="626366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626366"/>
                </a:solidFill>
                <a:latin typeface="Calibri"/>
                <a:cs typeface="Calibri"/>
              </a:rPr>
              <a:t>t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sz="24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sz="2400" spc="-19" dirty="0">
                <a:solidFill>
                  <a:srgbClr val="626366"/>
                </a:solidFill>
                <a:latin typeface="Calibri"/>
                <a:cs typeface="Calibri"/>
              </a:rPr>
              <a:t>c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a</a:t>
            </a:r>
            <a:r>
              <a:rPr sz="2400" spc="-29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e with</a:t>
            </a:r>
            <a:r>
              <a:rPr sz="24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Medi</a:t>
            </a:r>
            <a:r>
              <a:rPr sz="2400" spc="-14" dirty="0">
                <a:solidFill>
                  <a:srgbClr val="626366"/>
                </a:solidFill>
                <a:latin typeface="Calibri"/>
                <a:cs typeface="Calibri"/>
              </a:rPr>
              <a:t>c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aid</a:t>
            </a:r>
            <a:r>
              <a:rPr sz="24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626366"/>
                </a:solidFill>
                <a:latin typeface="Calibri"/>
                <a:cs typeface="Calibri"/>
              </a:rPr>
              <a:t>f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or a</a:t>
            </a:r>
            <a:r>
              <a:rPr sz="2400" spc="-50" dirty="0">
                <a:solidFill>
                  <a:srgbClr val="626366"/>
                </a:solidFill>
                <a:latin typeface="Calibri"/>
                <a:cs typeface="Calibri"/>
              </a:rPr>
              <a:t>n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y of the </a:t>
            </a:r>
            <a:r>
              <a:rPr sz="2400" spc="4" dirty="0">
                <a:solidFill>
                  <a:srgbClr val="626366"/>
                </a:solidFill>
                <a:latin typeface="Calibri"/>
                <a:cs typeface="Calibri"/>
              </a:rPr>
              <a:t>D</a:t>
            </a: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-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SNP membe</a:t>
            </a:r>
            <a:r>
              <a:rPr sz="2400" spc="-25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s,</a:t>
            </a:r>
            <a:r>
              <a:rPr sz="2400" spc="-2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which 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</a:pPr>
            <a:r>
              <a:rPr sz="2400" spc="-5" dirty="0">
                <a:solidFill>
                  <a:srgbClr val="626366"/>
                </a:solidFill>
                <a:latin typeface="Calibri"/>
                <a:cs typeface="Calibri"/>
              </a:rPr>
              <a:t>may include state agencies or other carriers.</a:t>
            </a:r>
            <a:endParaRPr sz="2400" dirty="0">
              <a:latin typeface="Calibri"/>
              <a:cs typeface="Calibri"/>
            </a:endParaRPr>
          </a:p>
          <a:p>
            <a:pPr marL="12700" marR="52150" algn="just">
              <a:lnSpc>
                <a:spcPts val="2929"/>
              </a:lnSpc>
              <a:spcBef>
                <a:spcPts val="679"/>
              </a:spcBef>
            </a:pPr>
            <a:r>
              <a:rPr sz="2400" spc="-7" dirty="0">
                <a:solidFill>
                  <a:srgbClr val="626366"/>
                </a:solidFill>
                <a:latin typeface="Calibri"/>
                <a:cs typeface="Calibri"/>
              </a:rPr>
              <a:t>Encourage your patient to work with your office, keep appointments </a:t>
            </a:r>
            <a:endParaRPr sz="2400" dirty="0">
              <a:latin typeface="Calibri"/>
              <a:cs typeface="Calibri"/>
            </a:endParaRPr>
          </a:p>
          <a:p>
            <a:pPr marL="12700" marR="52150" algn="just">
              <a:lnSpc>
                <a:spcPts val="2929"/>
              </a:lnSpc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and comply with all treatment plans, participate with the care team, </a:t>
            </a:r>
            <a:endParaRPr sz="2400" dirty="0">
              <a:latin typeface="Calibri"/>
              <a:cs typeface="Calibri"/>
            </a:endParaRPr>
          </a:p>
          <a:p>
            <a:pPr marL="12700" marR="52150" algn="just">
              <a:lnSpc>
                <a:spcPts val="2929"/>
              </a:lnSpc>
            </a:pPr>
            <a:r>
              <a:rPr sz="2400" spc="-2" dirty="0">
                <a:solidFill>
                  <a:srgbClr val="626366"/>
                </a:solidFill>
                <a:latin typeface="Calibri"/>
                <a:cs typeface="Calibri"/>
              </a:rPr>
              <a:t>and complete </a:t>
            </a:r>
            <a:r>
              <a:rPr sz="2400" spc="-2">
                <a:solidFill>
                  <a:srgbClr val="626366"/>
                </a:solidFill>
                <a:latin typeface="Calibri"/>
                <a:cs typeface="Calibri"/>
              </a:rPr>
              <a:t>the </a:t>
            </a:r>
            <a:r>
              <a:rPr lang="en-US" sz="2400" spc="-2">
                <a:solidFill>
                  <a:srgbClr val="626366"/>
                </a:solidFill>
                <a:latin typeface="Calibri"/>
                <a:cs typeface="Calibri"/>
              </a:rPr>
              <a:t>H</a:t>
            </a:r>
            <a:r>
              <a:rPr sz="2400" spc="-2">
                <a:solidFill>
                  <a:srgbClr val="626366"/>
                </a:solidFill>
                <a:latin typeface="Calibri"/>
                <a:cs typeface="Calibri"/>
              </a:rPr>
              <a:t>ealth </a:t>
            </a:r>
            <a:r>
              <a:rPr lang="en-US" sz="2400" spc="-2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sz="2400" spc="-2">
                <a:solidFill>
                  <a:srgbClr val="626366"/>
                </a:solidFill>
                <a:latin typeface="Calibri"/>
                <a:cs typeface="Calibri"/>
              </a:rPr>
              <a:t>isk </a:t>
            </a:r>
            <a:r>
              <a:rPr lang="en-US" sz="2400" spc="-2">
                <a:solidFill>
                  <a:srgbClr val="626366"/>
                </a:solidFill>
                <a:latin typeface="Calibri"/>
                <a:cs typeface="Calibri"/>
              </a:rPr>
              <a:t>A</a:t>
            </a:r>
            <a:r>
              <a:rPr sz="2400" spc="-2">
                <a:solidFill>
                  <a:srgbClr val="626366"/>
                </a:solidFill>
                <a:latin typeface="Calibri"/>
                <a:cs typeface="Calibri"/>
              </a:rPr>
              <a:t>ssessment</a:t>
            </a:r>
            <a:r>
              <a:rPr lang="en-US" sz="2400" spc="-2">
                <a:solidFill>
                  <a:srgbClr val="626366"/>
                </a:solidFill>
                <a:latin typeface="Calibri"/>
                <a:cs typeface="Calibri"/>
              </a:rPr>
              <a:t> (HRA)</a:t>
            </a:r>
            <a:r>
              <a:rPr sz="2400" spc="-2">
                <a:solidFill>
                  <a:srgbClr val="626366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12700" marR="241332">
              <a:lnSpc>
                <a:spcPts val="2929"/>
              </a:lnSpc>
              <a:spcBef>
                <a:spcPts val="672"/>
              </a:spcBef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Review and respond to correspondence sent by our case managers </a:t>
            </a:r>
            <a:endParaRPr sz="2400" dirty="0">
              <a:latin typeface="Calibri"/>
              <a:cs typeface="Calibri"/>
            </a:endParaRPr>
          </a:p>
          <a:p>
            <a:pPr marL="12700" marR="241332">
              <a:lnSpc>
                <a:spcPts val="2929"/>
              </a:lnSpc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including the HRA results, the ICP and any request for information.</a:t>
            </a:r>
            <a:endParaRPr lang="en-US" sz="2400" dirty="0">
              <a:latin typeface="Calibri"/>
              <a:cs typeface="Calibri"/>
            </a:endParaRPr>
          </a:p>
          <a:p>
            <a:pPr marL="12700" marR="3293562" algn="just">
              <a:lnSpc>
                <a:spcPct val="101725"/>
              </a:lnSpc>
              <a:spcBef>
                <a:spcPts val="171"/>
              </a:spcBef>
            </a:pPr>
            <a:r>
              <a:rPr lang="en-US" sz="2400" spc="-4" dirty="0">
                <a:solidFill>
                  <a:srgbClr val="626366"/>
                </a:solidFill>
                <a:latin typeface="Calibri"/>
                <a:cs typeface="Calibri"/>
              </a:rPr>
              <a:t>Participate in applicable quality measures.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449" y="1864950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147" y="2699638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147" y="3847592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8885" y="4648200"/>
            <a:ext cx="177952" cy="565486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27"/>
              </a:spcBef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9164" y="5023346"/>
            <a:ext cx="5487389" cy="622807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2929"/>
              </a:lnSpc>
            </a:pPr>
            <a:r>
              <a:rPr sz="2400" dirty="0">
                <a:solidFill>
                  <a:srgbClr val="626366"/>
                </a:solidFill>
                <a:latin typeface="Calibri"/>
                <a:cs typeface="Calibri"/>
              </a:rPr>
              <a:t>Comple</a:t>
            </a:r>
            <a:r>
              <a:rPr sz="2400" spc="-29" dirty="0">
                <a:solidFill>
                  <a:srgbClr val="626366"/>
                </a:solidFill>
                <a:latin typeface="Calibri"/>
                <a:cs typeface="Calibri"/>
              </a:rPr>
              <a:t>t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sz="2400" spc="-1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the annual M</a:t>
            </a: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O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C</a:t>
            </a:r>
            <a:r>
              <a:rPr sz="24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p</a:t>
            </a:r>
            <a:r>
              <a:rPr sz="2400" spc="-34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sz="2400" spc="-19" dirty="0">
                <a:solidFill>
                  <a:srgbClr val="626366"/>
                </a:solidFill>
                <a:latin typeface="Calibri"/>
                <a:cs typeface="Calibri"/>
              </a:rPr>
              <a:t>o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vider t</a:t>
            </a:r>
            <a:r>
              <a:rPr sz="2400" spc="-44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sz="2400" spc="0" dirty="0">
                <a:solidFill>
                  <a:srgbClr val="626366"/>
                </a:solidFill>
                <a:latin typeface="Calibri"/>
                <a:cs typeface="Calibri"/>
              </a:rPr>
              <a:t>aining 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</a:pPr>
            <a:r>
              <a:rPr sz="2400" spc="-12" dirty="0">
                <a:solidFill>
                  <a:srgbClr val="626366"/>
                </a:solidFill>
                <a:latin typeface="Calibri"/>
                <a:cs typeface="Calibri"/>
              </a:rPr>
              <a:t>attestation.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8387" y="5056946"/>
            <a:ext cx="1870327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2" dirty="0">
                <a:solidFill>
                  <a:srgbClr val="626366"/>
                </a:solidFill>
                <a:latin typeface="Calibri"/>
                <a:cs typeface="Calibri"/>
              </a:rPr>
              <a:t>and return the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7242406"/>
            <a:ext cx="21894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4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04519" y="308736"/>
            <a:ext cx="5513941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15" dirty="0">
                <a:solidFill>
                  <a:srgbClr val="009FAE"/>
                </a:solidFill>
                <a:latin typeface="Calibri"/>
                <a:cs typeface="Calibri"/>
              </a:rPr>
              <a:t>Model of Care Training Attestation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4519" y="1135030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2763" y="1153413"/>
            <a:ext cx="8436149" cy="1501013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55810">
              <a:lnSpc>
                <a:spcPts val="2500"/>
              </a:lnSpc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In order to document completion of this training, please complete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  <a:spcBef>
                <a:spcPts val="19"/>
              </a:spcBef>
            </a:pPr>
            <a:r>
              <a:rPr sz="2400" spc="-9" dirty="0">
                <a:solidFill>
                  <a:srgbClr val="626366"/>
                </a:solidFill>
                <a:latin typeface="Calibri"/>
                <a:cs typeface="Calibri"/>
              </a:rPr>
              <a:t>and sign the attestation form for your state.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82"/>
              </a:spcBef>
            </a:pPr>
            <a:r>
              <a:rPr sz="2400" spc="-7" dirty="0">
                <a:solidFill>
                  <a:srgbClr val="626366"/>
                </a:solidFill>
                <a:latin typeface="Calibri"/>
                <a:cs typeface="Calibri"/>
              </a:rPr>
              <a:t>If the training was delivered in a group setting, one attestation form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5"/>
              </a:lnSpc>
              <a:spcBef>
                <a:spcPts val="144"/>
              </a:spcBef>
            </a:pPr>
            <a:r>
              <a:rPr sz="2400" spc="-5" dirty="0">
                <a:solidFill>
                  <a:srgbClr val="626366"/>
                </a:solidFill>
                <a:latin typeface="Calibri"/>
                <a:cs typeface="Calibri"/>
              </a:rPr>
              <a:t>(including attendance roster) should be submitted by 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4519" y="1939455"/>
            <a:ext cx="177952" cy="33050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32763" y="2689986"/>
            <a:ext cx="5883564" cy="695959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designated staff member with authority to sign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9"/>
              </a:spcBef>
            </a:pPr>
            <a:r>
              <a:rPr sz="2400" spc="-5" dirty="0">
                <a:solidFill>
                  <a:srgbClr val="626366"/>
                </a:solidFill>
                <a:latin typeface="Calibri"/>
                <a:cs typeface="Calibri"/>
              </a:rPr>
              <a:t>provider group.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14184" y="2689986"/>
            <a:ext cx="2194773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1" dirty="0">
                <a:solidFill>
                  <a:srgbClr val="626366"/>
                </a:solidFill>
                <a:latin typeface="Calibri"/>
                <a:cs typeface="Calibri"/>
              </a:rPr>
              <a:t>on behalf of your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1659" y="3979164"/>
            <a:ext cx="1636704" cy="1221739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37998" marR="61036">
              <a:lnSpc>
                <a:spcPts val="3304"/>
              </a:lnSpc>
            </a:pPr>
            <a:r>
              <a:rPr sz="3200" b="1" u="heavy" spc="-7" dirty="0">
                <a:solidFill>
                  <a:srgbClr val="009FAE"/>
                </a:solidFill>
                <a:latin typeface="Calibri"/>
                <a:cs typeface="Calibri"/>
                <a:hlinkClick r:id="rId5"/>
              </a:rPr>
              <a:t>Arizona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80080" y="4006341"/>
            <a:ext cx="1364504" cy="432815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0" dirty="0">
                <a:solidFill>
                  <a:srgbClr val="009FAE"/>
                </a:solidFill>
                <a:latin typeface="Calibri"/>
                <a:cs typeface="Calibri"/>
                <a:hlinkClick r:id="rId6"/>
              </a:rPr>
              <a:t>Ida</a:t>
            </a:r>
            <a:r>
              <a:rPr sz="3200" b="1" u="heavy" spc="-9" dirty="0">
                <a:solidFill>
                  <a:srgbClr val="009FAE"/>
                </a:solidFill>
                <a:latin typeface="Calibri"/>
                <a:cs typeface="Calibri"/>
                <a:hlinkClick r:id="rId6"/>
              </a:rPr>
              <a:t>h</a:t>
            </a:r>
            <a:r>
              <a:rPr sz="3200" b="1" u="heavy" spc="0" dirty="0">
                <a:solidFill>
                  <a:srgbClr val="009FAE"/>
                </a:solidFill>
                <a:latin typeface="Calibri"/>
                <a:cs typeface="Calibri"/>
                <a:hlinkClick r:id="rId6"/>
              </a:rPr>
              <a:t>o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63882" y="4015758"/>
            <a:ext cx="1638928" cy="432612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11" dirty="0">
                <a:solidFill>
                  <a:srgbClr val="009FAE"/>
                </a:solidFill>
                <a:latin typeface="Calibri"/>
                <a:cs typeface="Calibri"/>
                <a:hlinkClick r:id="rId7"/>
              </a:rPr>
              <a:t>Kentucky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70582" y="4006341"/>
            <a:ext cx="1707942" cy="432308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4" dirty="0">
                <a:solidFill>
                  <a:srgbClr val="009FAE"/>
                </a:solidFill>
                <a:latin typeface="Calibri"/>
                <a:cs typeface="Calibri"/>
                <a:hlinkClick r:id="rId8"/>
              </a:rPr>
              <a:t>California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7322" y="4750257"/>
            <a:ext cx="1364504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9" dirty="0">
                <a:solidFill>
                  <a:srgbClr val="009FAE"/>
                </a:solidFill>
                <a:latin typeface="Calibri"/>
                <a:cs typeface="Calibri"/>
                <a:hlinkClick r:id="rId9"/>
              </a:rPr>
              <a:t>Nevada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75116" y="4037202"/>
            <a:ext cx="2577815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5" dirty="0">
                <a:solidFill>
                  <a:srgbClr val="009FAE"/>
                </a:solidFill>
                <a:latin typeface="Calibri"/>
                <a:cs typeface="Calibri"/>
                <a:hlinkClick r:id="rId10"/>
              </a:rPr>
              <a:t>Massachusetts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3543" y="4750257"/>
            <a:ext cx="899803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1" dirty="0">
                <a:solidFill>
                  <a:srgbClr val="009FAE"/>
                </a:solidFill>
                <a:latin typeface="Calibri"/>
                <a:cs typeface="Calibri"/>
                <a:hlinkClick r:id="rId11"/>
              </a:rPr>
              <a:t>Ohio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44041" y="4733817"/>
            <a:ext cx="1663354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59" dirty="0">
                <a:solidFill>
                  <a:srgbClr val="009FAE"/>
                </a:solidFill>
                <a:latin typeface="Calibri"/>
                <a:cs typeface="Calibri"/>
                <a:hlinkClick r:id="rId12"/>
              </a:rPr>
              <a:t>New York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0567" y="4754854"/>
            <a:ext cx="2560333" cy="432612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4" dirty="0">
                <a:solidFill>
                  <a:srgbClr val="009FAE"/>
                </a:solidFill>
                <a:latin typeface="Calibri"/>
                <a:cs typeface="Calibri"/>
                <a:hlinkClick r:id="rId13"/>
              </a:rPr>
              <a:t>South Carolina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659" y="5620905"/>
            <a:ext cx="995297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75" dirty="0">
                <a:solidFill>
                  <a:srgbClr val="009FAE"/>
                </a:solidFill>
                <a:latin typeface="Calibri"/>
                <a:cs typeface="Calibri"/>
                <a:hlinkClick r:id="rId14"/>
              </a:rPr>
              <a:t>Texas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9066" y="5689472"/>
            <a:ext cx="2107636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14" dirty="0">
                <a:solidFill>
                  <a:srgbClr val="009FAE"/>
                </a:solidFill>
                <a:latin typeface="Calibri"/>
                <a:cs typeface="Calibri"/>
                <a:hlinkClick r:id="rId15"/>
              </a:rPr>
              <a:t>Washington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4315" y="5625832"/>
            <a:ext cx="908095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8" dirty="0">
                <a:solidFill>
                  <a:srgbClr val="009FAE"/>
                </a:solidFill>
                <a:latin typeface="Calibri"/>
                <a:cs typeface="Calibri"/>
                <a:hlinkClick r:id="rId16"/>
              </a:rPr>
              <a:t>Utah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3692" y="5656592"/>
            <a:ext cx="1380243" cy="432307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-3" dirty="0">
                <a:solidFill>
                  <a:srgbClr val="009FAE"/>
                </a:solidFill>
                <a:latin typeface="Calibri"/>
                <a:cs typeface="Calibri"/>
                <a:hlinkClick r:id="rId17"/>
              </a:rPr>
              <a:t>Virginia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20165" y="5730646"/>
            <a:ext cx="1804900" cy="432308"/>
          </a:xfrm>
          <a:prstGeom prst="rect">
            <a:avLst/>
          </a:prstGeom>
        </p:spPr>
        <p:txBody>
          <a:bodyPr wrap="square" lIns="0" tIns="20986" rIns="0" bIns="0" rtlCol="0">
            <a:noAutofit/>
          </a:bodyPr>
          <a:lstStyle/>
          <a:p>
            <a:pPr marL="12700">
              <a:lnSpc>
                <a:spcPts val="3304"/>
              </a:lnSpc>
            </a:pPr>
            <a:r>
              <a:rPr sz="3200" b="1" u="heavy" spc="0" dirty="0">
                <a:solidFill>
                  <a:srgbClr val="009FAE"/>
                </a:solidFill>
                <a:latin typeface="Calibri"/>
                <a:cs typeface="Calibri"/>
                <a:hlinkClick r:id="rId18"/>
              </a:rPr>
              <a:t>Wisconsin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7242406"/>
            <a:ext cx="197612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spc="-79" dirty="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4073" y="4932172"/>
            <a:ext cx="872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583958" y="5819394"/>
            <a:ext cx="895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BC025B-CA54-0A1D-CE6A-BAA732F21CFC}"/>
              </a:ext>
            </a:extLst>
          </p:cNvPr>
          <p:cNvSpPr txBox="1"/>
          <p:nvPr/>
        </p:nvSpPr>
        <p:spPr>
          <a:xfrm>
            <a:off x="444811" y="4669515"/>
            <a:ext cx="1842883" cy="577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1725"/>
              </a:lnSpc>
              <a:spcBef>
                <a:spcPts val="2144"/>
              </a:spcBef>
            </a:pPr>
            <a:r>
              <a:rPr lang="en-US" sz="3200" b="1" u="heavy" spc="-6" dirty="0">
                <a:solidFill>
                  <a:srgbClr val="009FAE"/>
                </a:solidFill>
                <a:latin typeface="Calibri"/>
                <a:cs typeface="Calibri"/>
                <a:hlinkClick r:id="rId19"/>
              </a:rPr>
              <a:t>Michigan</a:t>
            </a:r>
            <a:endParaRPr lang="en-US"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9519" y="484631"/>
            <a:ext cx="7196951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4" dirty="0">
                <a:solidFill>
                  <a:srgbClr val="009FAE"/>
                </a:solidFill>
                <a:latin typeface="Calibri"/>
                <a:cs typeface="Calibri"/>
              </a:rPr>
              <a:t>Purpose of the Model of Care (MOC) Training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580" y="1458752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0824" y="1477136"/>
            <a:ext cx="6850111" cy="1134872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2" dirty="0">
                <a:solidFill>
                  <a:srgbClr val="626366"/>
                </a:solidFill>
                <a:latin typeface="Calibri"/>
                <a:cs typeface="Calibri"/>
              </a:rPr>
              <a:t>Understand </a:t>
            </a:r>
            <a:r>
              <a:rPr lang="en-US" sz="2400" spc="-2" dirty="0">
                <a:solidFill>
                  <a:srgbClr val="626366"/>
                </a:solidFill>
                <a:latin typeface="Calibri"/>
                <a:cs typeface="Calibri"/>
              </a:rPr>
              <a:t>requirements of Dual Special Needs Plans (D-SNPs)</a:t>
            </a:r>
            <a:endParaRPr lang="en-US"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382"/>
              </a:spcBef>
            </a:pPr>
            <a:r>
              <a:rPr lang="en-US" sz="2400" spc="-1" dirty="0">
                <a:solidFill>
                  <a:srgbClr val="626366"/>
                </a:solidFill>
                <a:latin typeface="Calibri"/>
                <a:cs typeface="Calibri"/>
              </a:rPr>
              <a:t>Description of the Model of Care (MOC) Elements: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98460" y="1477136"/>
            <a:ext cx="634732" cy="33020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580" y="2263424"/>
            <a:ext cx="17780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4080" y="2702089"/>
            <a:ext cx="240803" cy="164756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571"/>
              </a:spcBef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696"/>
              </a:spcBef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696"/>
              </a:spcBef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0696" y="2720492"/>
            <a:ext cx="693439" cy="1647545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10667" algn="just">
              <a:lnSpc>
                <a:spcPts val="2500"/>
              </a:lnSpc>
            </a:pPr>
            <a:r>
              <a:rPr sz="2400" spc="-3" dirty="0">
                <a:solidFill>
                  <a:srgbClr val="626366"/>
                </a:solidFill>
                <a:latin typeface="Calibri"/>
                <a:cs typeface="Calibri"/>
              </a:rPr>
              <a:t>MOC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ts val="3460"/>
              </a:lnSpc>
              <a:spcBef>
                <a:spcPts val="138"/>
              </a:spcBef>
            </a:pPr>
            <a:r>
              <a:rPr sz="2400" dirty="0">
                <a:solidFill>
                  <a:srgbClr val="626366"/>
                </a:solidFill>
                <a:latin typeface="Calibri"/>
                <a:cs typeface="Calibri"/>
              </a:rPr>
              <a:t>MOC MOC MOC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2368" y="2720492"/>
            <a:ext cx="5289958" cy="1647545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5720">
              <a:lnSpc>
                <a:spcPts val="2500"/>
              </a:lnSpc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1- Description of the SNP Population</a:t>
            </a:r>
            <a:endParaRPr sz="2400">
              <a:latin typeface="Calibri"/>
              <a:cs typeface="Calibri"/>
            </a:endParaRPr>
          </a:p>
          <a:p>
            <a:pPr marL="12923" marR="45720">
              <a:lnSpc>
                <a:spcPct val="101725"/>
              </a:lnSpc>
              <a:spcBef>
                <a:spcPts val="404"/>
              </a:spcBef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2-Care Coordination</a:t>
            </a:r>
            <a:endParaRPr sz="2400">
              <a:latin typeface="Calibri"/>
              <a:cs typeface="Calibri"/>
            </a:endParaRPr>
          </a:p>
          <a:p>
            <a:pPr marL="12923" marR="45720">
              <a:lnSpc>
                <a:spcPct val="101725"/>
              </a:lnSpc>
              <a:spcBef>
                <a:spcPts val="526"/>
              </a:spcBef>
            </a:pPr>
            <a:r>
              <a:rPr sz="2400" spc="-3" dirty="0">
                <a:solidFill>
                  <a:srgbClr val="626366"/>
                </a:solidFill>
                <a:latin typeface="Calibri"/>
                <a:cs typeface="Calibri"/>
              </a:rPr>
              <a:t>3- Provider Network</a:t>
            </a:r>
            <a:endParaRPr sz="2400">
              <a:latin typeface="Calibri"/>
              <a:cs typeface="Calibri"/>
            </a:endParaRPr>
          </a:p>
          <a:p>
            <a:pPr marL="12923">
              <a:lnSpc>
                <a:spcPct val="101725"/>
              </a:lnSpc>
              <a:spcBef>
                <a:spcPts val="526"/>
              </a:spcBef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4- Quality Measurement and Performance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" y="4458118"/>
            <a:ext cx="177952" cy="769613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70"/>
              </a:spcBef>
            </a:pPr>
            <a:r>
              <a:rPr sz="24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824" y="4476521"/>
            <a:ext cx="7994857" cy="1135354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400" spc="-4" dirty="0">
                <a:solidFill>
                  <a:srgbClr val="626366"/>
                </a:solidFill>
                <a:latin typeface="Calibri"/>
                <a:cs typeface="Calibri"/>
              </a:rPr>
              <a:t>Summary of provider responsibilities and Provider Collaboration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ct val="101725"/>
              </a:lnSpc>
              <a:spcBef>
                <a:spcPts val="403"/>
              </a:spcBef>
            </a:pPr>
            <a:r>
              <a:rPr sz="2400" spc="-6" dirty="0">
                <a:solidFill>
                  <a:srgbClr val="626366"/>
                </a:solidFill>
                <a:latin typeface="Calibri"/>
                <a:cs typeface="Calibri"/>
              </a:rPr>
              <a:t>Attestation process to document compliance with annual MOC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44"/>
              </a:spcBef>
            </a:pPr>
            <a:r>
              <a:rPr sz="2400" spc="-5" dirty="0">
                <a:solidFill>
                  <a:srgbClr val="626366"/>
                </a:solidFill>
                <a:latin typeface="Calibri"/>
                <a:cs typeface="Calibri"/>
              </a:rPr>
              <a:t>training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9720" y="7303414"/>
            <a:ext cx="117493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4519" y="679322"/>
            <a:ext cx="5556232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lang="en-US" sz="3000" b="1" spc="-3" dirty="0">
                <a:solidFill>
                  <a:srgbClr val="009FAE"/>
                </a:solidFill>
                <a:latin typeface="Calibri"/>
                <a:cs typeface="Calibri"/>
              </a:rPr>
              <a:t>Dual Special Needs Plans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4519" y="1341455"/>
            <a:ext cx="145795" cy="266191"/>
          </a:xfrm>
          <a:prstGeom prst="rect">
            <a:avLst/>
          </a:prstGeom>
        </p:spPr>
        <p:txBody>
          <a:bodyPr wrap="square" lIns="0" tIns="12954" rIns="0" bIns="0" rtlCol="0">
            <a:noAutofit/>
          </a:bodyPr>
          <a:lstStyle/>
          <a:p>
            <a:pPr marL="12700">
              <a:lnSpc>
                <a:spcPts val="2039"/>
              </a:lnSpc>
            </a:pPr>
            <a:r>
              <a:rPr sz="19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2763" y="1355978"/>
            <a:ext cx="8252759" cy="787780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r>
              <a:rPr sz="1900" b="1" spc="-6" dirty="0">
                <a:solidFill>
                  <a:srgbClr val="626366"/>
                </a:solidFill>
                <a:latin typeface="Calibri"/>
                <a:cs typeface="Calibri"/>
              </a:rPr>
              <a:t>Dual Special Needs Plan </a:t>
            </a:r>
            <a:r>
              <a:rPr sz="1900" spc="-6" dirty="0">
                <a:solidFill>
                  <a:srgbClr val="626366"/>
                </a:solidFill>
                <a:latin typeface="Calibri"/>
                <a:cs typeface="Calibri"/>
              </a:rPr>
              <a:t>(D-SNP): a member must be eligible for both Medicare and</a:t>
            </a:r>
            <a:endParaRPr sz="1900" dirty="0">
              <a:latin typeface="Calibri"/>
              <a:cs typeface="Calibri"/>
            </a:endParaRPr>
          </a:p>
          <a:p>
            <a:pPr marL="12700" marR="36118">
              <a:lnSpc>
                <a:spcPts val="2050"/>
              </a:lnSpc>
              <a:spcBef>
                <a:spcPts val="2"/>
              </a:spcBef>
            </a:pPr>
            <a:r>
              <a:rPr sz="1900" spc="-4" dirty="0">
                <a:solidFill>
                  <a:srgbClr val="626366"/>
                </a:solidFill>
                <a:latin typeface="Calibri"/>
                <a:cs typeface="Calibri"/>
              </a:rPr>
              <a:t>Medicaid. Level of Medicaid coverage may be different based on the state defined</a:t>
            </a:r>
            <a:endParaRPr sz="1900" dirty="0">
              <a:latin typeface="Calibri"/>
              <a:cs typeface="Calibri"/>
            </a:endParaRPr>
          </a:p>
          <a:p>
            <a:pPr marL="12700" marR="36118">
              <a:lnSpc>
                <a:spcPts val="2055"/>
              </a:lnSpc>
              <a:spcBef>
                <a:spcPts val="0"/>
              </a:spcBef>
            </a:pPr>
            <a:r>
              <a:rPr sz="1900" spc="-4" dirty="0">
                <a:solidFill>
                  <a:srgbClr val="626366"/>
                </a:solidFill>
                <a:latin typeface="Calibri"/>
                <a:cs typeface="Calibri"/>
              </a:rPr>
              <a:t>requirements.</a:t>
            </a:r>
            <a:r>
              <a:rPr lang="en-US" sz="1900" spc="-4" dirty="0">
                <a:solidFill>
                  <a:srgbClr val="626366"/>
                </a:solidFill>
                <a:latin typeface="Calibri"/>
                <a:cs typeface="Calibri"/>
              </a:rPr>
              <a:t>  </a:t>
            </a:r>
          </a:p>
          <a:p>
            <a:pPr marL="12700" marR="36118">
              <a:lnSpc>
                <a:spcPts val="2055"/>
              </a:lnSpc>
              <a:spcBef>
                <a:spcPts val="0"/>
              </a:spcBef>
            </a:pPr>
            <a:r>
              <a:rPr lang="en-US" sz="1900" spc="-4" dirty="0">
                <a:solidFill>
                  <a:srgbClr val="626366"/>
                </a:solidFill>
                <a:latin typeface="Calibri"/>
                <a:cs typeface="Calibri"/>
              </a:rPr>
              <a:t>We offer dual special needs plans in the following states: 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2636" y="2196083"/>
            <a:ext cx="7585652" cy="518032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endParaRPr lang="en-US" sz="1900" spc="-18" dirty="0">
              <a:solidFill>
                <a:srgbClr val="626366"/>
              </a:solidFill>
              <a:latin typeface="Calibri"/>
              <a:cs typeface="Calibri"/>
            </a:endParaRPr>
          </a:p>
          <a:p>
            <a:pPr marL="12700">
              <a:lnSpc>
                <a:spcPts val="1995"/>
              </a:lnSpc>
            </a:pPr>
            <a:r>
              <a:rPr sz="1900" spc="-18" dirty="0">
                <a:solidFill>
                  <a:srgbClr val="626366"/>
                </a:solidFill>
                <a:latin typeface="Calibri"/>
                <a:cs typeface="Calibri"/>
              </a:rPr>
              <a:t>A</a:t>
            </a: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rizona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California</a:t>
            </a:r>
          </a:p>
          <a:p>
            <a:pPr marL="12700">
              <a:lnSpc>
                <a:spcPts val="1995"/>
              </a:lnSpc>
            </a:pPr>
            <a:r>
              <a:rPr sz="1900" spc="-18" dirty="0">
                <a:solidFill>
                  <a:srgbClr val="626366"/>
                </a:solidFill>
                <a:latin typeface="Calibri"/>
                <a:cs typeface="Calibri"/>
              </a:rPr>
              <a:t>I</a:t>
            </a: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daho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Kentucky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Massachusetts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Michigan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Nevada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New York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Ohio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South Carolina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Texas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Utah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Virginia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Washington </a:t>
            </a:r>
          </a:p>
          <a:p>
            <a:pPr marL="12700">
              <a:lnSpc>
                <a:spcPts val="1995"/>
              </a:lnSpc>
            </a:pPr>
            <a:r>
              <a:rPr lang="en-US" sz="1900" spc="-18" dirty="0">
                <a:solidFill>
                  <a:srgbClr val="626366"/>
                </a:solidFill>
                <a:latin typeface="Calibri"/>
                <a:cs typeface="Calibri"/>
              </a:rPr>
              <a:t>Wisconsin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2764" y="4049521"/>
            <a:ext cx="8243518" cy="1308861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endParaRPr sz="19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5410707"/>
            <a:ext cx="3419553" cy="266191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>
              <a:lnSpc>
                <a:spcPts val="1995"/>
              </a:lnSpc>
            </a:pPr>
            <a:endParaRPr sz="19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4519" y="6287388"/>
            <a:ext cx="6375047" cy="406400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500" b="1" spc="-2" dirty="0">
                <a:solidFill>
                  <a:srgbClr val="626366"/>
                </a:solidFill>
                <a:latin typeface="Calibri"/>
                <a:cs typeface="Calibri"/>
              </a:rPr>
              <a:t>For more information on the SNP types and requirements use the following link:</a:t>
            </a:r>
            <a:endParaRPr sz="1500" dirty="0">
              <a:latin typeface="Calibri"/>
              <a:cs typeface="Calibri"/>
            </a:endParaRPr>
          </a:p>
          <a:p>
            <a:pPr marL="12700" marR="28575">
              <a:lnSpc>
                <a:spcPct val="101725"/>
              </a:lnSpc>
              <a:spcBef>
                <a:spcPts val="64"/>
              </a:spcBef>
            </a:pPr>
            <a:r>
              <a:rPr sz="1500" u="sng" spc="-2" dirty="0">
                <a:solidFill>
                  <a:srgbClr val="009FAE"/>
                </a:solidFill>
                <a:latin typeface="Calibri"/>
                <a:cs typeface="Calibri"/>
                <a:hlinkClick r:id="rId5"/>
              </a:rPr>
              <a:t>https://www.cms.gov/Medicare/Health-Plans/SpecialNeedsPlans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943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4369" y="3167633"/>
            <a:ext cx="1620011" cy="1423416"/>
          </a:xfrm>
          <a:custGeom>
            <a:avLst/>
            <a:gdLst/>
            <a:ahLst/>
            <a:cxnLst/>
            <a:rect l="l" t="t" r="r" b="b"/>
            <a:pathLst>
              <a:path w="1620011" h="1423416">
                <a:moveTo>
                  <a:pt x="0" y="0"/>
                </a:moveTo>
                <a:lnTo>
                  <a:pt x="0" y="1301241"/>
                </a:lnTo>
                <a:lnTo>
                  <a:pt x="1110741" y="1301241"/>
                </a:lnTo>
                <a:lnTo>
                  <a:pt x="1110741" y="1423416"/>
                </a:lnTo>
                <a:lnTo>
                  <a:pt x="1620011" y="1067561"/>
                </a:lnTo>
                <a:lnTo>
                  <a:pt x="1110741" y="711708"/>
                </a:lnTo>
                <a:lnTo>
                  <a:pt x="1110741" y="833882"/>
                </a:lnTo>
                <a:lnTo>
                  <a:pt x="467448" y="833882"/>
                </a:lnTo>
                <a:lnTo>
                  <a:pt x="467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4369" y="3167633"/>
            <a:ext cx="1620011" cy="1423416"/>
          </a:xfrm>
          <a:custGeom>
            <a:avLst/>
            <a:gdLst/>
            <a:ahLst/>
            <a:cxnLst/>
            <a:rect l="l" t="t" r="r" b="b"/>
            <a:pathLst>
              <a:path w="1620011" h="1423416">
                <a:moveTo>
                  <a:pt x="467448" y="0"/>
                </a:moveTo>
                <a:lnTo>
                  <a:pt x="467448" y="833882"/>
                </a:lnTo>
                <a:lnTo>
                  <a:pt x="1110741" y="833882"/>
                </a:lnTo>
                <a:lnTo>
                  <a:pt x="1110741" y="711708"/>
                </a:lnTo>
                <a:lnTo>
                  <a:pt x="1620011" y="1067561"/>
                </a:lnTo>
                <a:lnTo>
                  <a:pt x="1110741" y="1423416"/>
                </a:lnTo>
                <a:lnTo>
                  <a:pt x="1110741" y="1301241"/>
                </a:lnTo>
                <a:lnTo>
                  <a:pt x="0" y="1301241"/>
                </a:lnTo>
                <a:lnTo>
                  <a:pt x="0" y="0"/>
                </a:lnTo>
                <a:lnTo>
                  <a:pt x="467448" y="0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5477" y="1491234"/>
            <a:ext cx="2395727" cy="1677923"/>
          </a:xfrm>
          <a:custGeom>
            <a:avLst/>
            <a:gdLst/>
            <a:ahLst/>
            <a:cxnLst/>
            <a:rect l="l" t="t" r="r" b="b"/>
            <a:pathLst>
              <a:path w="2395727" h="1677923">
                <a:moveTo>
                  <a:pt x="0" y="279653"/>
                </a:moveTo>
                <a:lnTo>
                  <a:pt x="0" y="1398270"/>
                </a:lnTo>
                <a:lnTo>
                  <a:pt x="927" y="1421203"/>
                </a:lnTo>
                <a:lnTo>
                  <a:pt x="8129" y="1465468"/>
                </a:lnTo>
                <a:lnTo>
                  <a:pt x="21981" y="1507116"/>
                </a:lnTo>
                <a:lnTo>
                  <a:pt x="41907" y="1545572"/>
                </a:lnTo>
                <a:lnTo>
                  <a:pt x="67332" y="1580259"/>
                </a:lnTo>
                <a:lnTo>
                  <a:pt x="97678" y="1610600"/>
                </a:lnTo>
                <a:lnTo>
                  <a:pt x="132371" y="1636021"/>
                </a:lnTo>
                <a:lnTo>
                  <a:pt x="170833" y="1655945"/>
                </a:lnTo>
                <a:lnTo>
                  <a:pt x="212490" y="1669795"/>
                </a:lnTo>
                <a:lnTo>
                  <a:pt x="256765" y="1676996"/>
                </a:lnTo>
                <a:lnTo>
                  <a:pt x="279704" y="1677923"/>
                </a:lnTo>
                <a:lnTo>
                  <a:pt x="2116073" y="1677923"/>
                </a:lnTo>
                <a:lnTo>
                  <a:pt x="2161431" y="1674263"/>
                </a:lnTo>
                <a:lnTo>
                  <a:pt x="2204459" y="1663665"/>
                </a:lnTo>
                <a:lnTo>
                  <a:pt x="2244583" y="1646706"/>
                </a:lnTo>
                <a:lnTo>
                  <a:pt x="2281226" y="1623962"/>
                </a:lnTo>
                <a:lnTo>
                  <a:pt x="2313812" y="1596008"/>
                </a:lnTo>
                <a:lnTo>
                  <a:pt x="2341766" y="1563422"/>
                </a:lnTo>
                <a:lnTo>
                  <a:pt x="2364510" y="1526779"/>
                </a:lnTo>
                <a:lnTo>
                  <a:pt x="2381469" y="1486655"/>
                </a:lnTo>
                <a:lnTo>
                  <a:pt x="2392067" y="1443627"/>
                </a:lnTo>
                <a:lnTo>
                  <a:pt x="2395727" y="1398270"/>
                </a:lnTo>
                <a:lnTo>
                  <a:pt x="2395727" y="279653"/>
                </a:lnTo>
                <a:lnTo>
                  <a:pt x="2392067" y="234296"/>
                </a:lnTo>
                <a:lnTo>
                  <a:pt x="2381469" y="191268"/>
                </a:lnTo>
                <a:lnTo>
                  <a:pt x="2364510" y="151144"/>
                </a:lnTo>
                <a:lnTo>
                  <a:pt x="2341766" y="114501"/>
                </a:lnTo>
                <a:lnTo>
                  <a:pt x="2313812" y="81915"/>
                </a:lnTo>
                <a:lnTo>
                  <a:pt x="2281226" y="53961"/>
                </a:lnTo>
                <a:lnTo>
                  <a:pt x="2244583" y="31217"/>
                </a:lnTo>
                <a:lnTo>
                  <a:pt x="2204459" y="14258"/>
                </a:lnTo>
                <a:lnTo>
                  <a:pt x="2161431" y="3660"/>
                </a:lnTo>
                <a:lnTo>
                  <a:pt x="2116073" y="0"/>
                </a:lnTo>
                <a:lnTo>
                  <a:pt x="279704" y="0"/>
                </a:lnTo>
                <a:lnTo>
                  <a:pt x="234336" y="3660"/>
                </a:lnTo>
                <a:lnTo>
                  <a:pt x="191298" y="14258"/>
                </a:lnTo>
                <a:lnTo>
                  <a:pt x="151167" y="31217"/>
                </a:lnTo>
                <a:lnTo>
                  <a:pt x="114517" y="53961"/>
                </a:lnTo>
                <a:lnTo>
                  <a:pt x="81926" y="81915"/>
                </a:lnTo>
                <a:lnTo>
                  <a:pt x="53968" y="114501"/>
                </a:lnTo>
                <a:lnTo>
                  <a:pt x="31221" y="151144"/>
                </a:lnTo>
                <a:lnTo>
                  <a:pt x="14260" y="191268"/>
                </a:lnTo>
                <a:lnTo>
                  <a:pt x="3661" y="234296"/>
                </a:lnTo>
                <a:lnTo>
                  <a:pt x="0" y="2796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477" y="1491234"/>
            <a:ext cx="2395727" cy="1677923"/>
          </a:xfrm>
          <a:custGeom>
            <a:avLst/>
            <a:gdLst/>
            <a:ahLst/>
            <a:cxnLst/>
            <a:rect l="l" t="t" r="r" b="b"/>
            <a:pathLst>
              <a:path w="2395727" h="1677923">
                <a:moveTo>
                  <a:pt x="0" y="279653"/>
                </a:moveTo>
                <a:lnTo>
                  <a:pt x="3661" y="234296"/>
                </a:lnTo>
                <a:lnTo>
                  <a:pt x="14260" y="191268"/>
                </a:lnTo>
                <a:lnTo>
                  <a:pt x="31221" y="151144"/>
                </a:lnTo>
                <a:lnTo>
                  <a:pt x="53968" y="114501"/>
                </a:lnTo>
                <a:lnTo>
                  <a:pt x="81926" y="81915"/>
                </a:lnTo>
                <a:lnTo>
                  <a:pt x="114517" y="53961"/>
                </a:lnTo>
                <a:lnTo>
                  <a:pt x="151167" y="31217"/>
                </a:lnTo>
                <a:lnTo>
                  <a:pt x="191298" y="14258"/>
                </a:lnTo>
                <a:lnTo>
                  <a:pt x="234336" y="3660"/>
                </a:lnTo>
                <a:lnTo>
                  <a:pt x="279704" y="0"/>
                </a:lnTo>
                <a:lnTo>
                  <a:pt x="2116073" y="0"/>
                </a:lnTo>
                <a:lnTo>
                  <a:pt x="2161431" y="3660"/>
                </a:lnTo>
                <a:lnTo>
                  <a:pt x="2204459" y="14258"/>
                </a:lnTo>
                <a:lnTo>
                  <a:pt x="2244583" y="31217"/>
                </a:lnTo>
                <a:lnTo>
                  <a:pt x="2281226" y="53961"/>
                </a:lnTo>
                <a:lnTo>
                  <a:pt x="2313812" y="81915"/>
                </a:lnTo>
                <a:lnTo>
                  <a:pt x="2341766" y="114501"/>
                </a:lnTo>
                <a:lnTo>
                  <a:pt x="2364510" y="151144"/>
                </a:lnTo>
                <a:lnTo>
                  <a:pt x="2381469" y="191268"/>
                </a:lnTo>
                <a:lnTo>
                  <a:pt x="2392067" y="234296"/>
                </a:lnTo>
                <a:lnTo>
                  <a:pt x="2395727" y="279653"/>
                </a:lnTo>
                <a:lnTo>
                  <a:pt x="2395727" y="1398270"/>
                </a:lnTo>
                <a:lnTo>
                  <a:pt x="2392067" y="1443627"/>
                </a:lnTo>
                <a:lnTo>
                  <a:pt x="2381469" y="1486655"/>
                </a:lnTo>
                <a:lnTo>
                  <a:pt x="2364510" y="1526779"/>
                </a:lnTo>
                <a:lnTo>
                  <a:pt x="2341766" y="1563422"/>
                </a:lnTo>
                <a:lnTo>
                  <a:pt x="2313812" y="1596008"/>
                </a:lnTo>
                <a:lnTo>
                  <a:pt x="2281226" y="1623962"/>
                </a:lnTo>
                <a:lnTo>
                  <a:pt x="2244583" y="1646706"/>
                </a:lnTo>
                <a:lnTo>
                  <a:pt x="2204459" y="1663665"/>
                </a:lnTo>
                <a:lnTo>
                  <a:pt x="2161431" y="1674263"/>
                </a:lnTo>
                <a:lnTo>
                  <a:pt x="2116073" y="1677923"/>
                </a:lnTo>
                <a:lnTo>
                  <a:pt x="279704" y="1677923"/>
                </a:lnTo>
                <a:lnTo>
                  <a:pt x="234336" y="1674263"/>
                </a:lnTo>
                <a:lnTo>
                  <a:pt x="191298" y="1663665"/>
                </a:lnTo>
                <a:lnTo>
                  <a:pt x="151167" y="1646706"/>
                </a:lnTo>
                <a:lnTo>
                  <a:pt x="114517" y="1623962"/>
                </a:lnTo>
                <a:lnTo>
                  <a:pt x="81926" y="1596008"/>
                </a:lnTo>
                <a:lnTo>
                  <a:pt x="53968" y="1563422"/>
                </a:lnTo>
                <a:lnTo>
                  <a:pt x="31221" y="1526779"/>
                </a:lnTo>
                <a:lnTo>
                  <a:pt x="14260" y="1486655"/>
                </a:lnTo>
                <a:lnTo>
                  <a:pt x="3661" y="1443627"/>
                </a:lnTo>
                <a:lnTo>
                  <a:pt x="0" y="1398270"/>
                </a:lnTo>
                <a:lnTo>
                  <a:pt x="0" y="279653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621" y="5051298"/>
            <a:ext cx="1620012" cy="1423416"/>
          </a:xfrm>
          <a:custGeom>
            <a:avLst/>
            <a:gdLst/>
            <a:ahLst/>
            <a:cxnLst/>
            <a:rect l="l" t="t" r="r" b="b"/>
            <a:pathLst>
              <a:path w="1620012" h="1423416">
                <a:moveTo>
                  <a:pt x="0" y="0"/>
                </a:moveTo>
                <a:lnTo>
                  <a:pt x="0" y="1301241"/>
                </a:lnTo>
                <a:lnTo>
                  <a:pt x="1110742" y="1301241"/>
                </a:lnTo>
                <a:lnTo>
                  <a:pt x="1110742" y="1423416"/>
                </a:lnTo>
                <a:lnTo>
                  <a:pt x="1620012" y="1067561"/>
                </a:lnTo>
                <a:lnTo>
                  <a:pt x="1110742" y="711708"/>
                </a:lnTo>
                <a:lnTo>
                  <a:pt x="1110742" y="833882"/>
                </a:lnTo>
                <a:lnTo>
                  <a:pt x="467487" y="833882"/>
                </a:lnTo>
                <a:lnTo>
                  <a:pt x="467487" y="0"/>
                </a:lnTo>
                <a:lnTo>
                  <a:pt x="0" y="0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71621" y="5051298"/>
            <a:ext cx="1620012" cy="1423416"/>
          </a:xfrm>
          <a:custGeom>
            <a:avLst/>
            <a:gdLst/>
            <a:ahLst/>
            <a:cxnLst/>
            <a:rect l="l" t="t" r="r" b="b"/>
            <a:pathLst>
              <a:path w="1620012" h="1423416">
                <a:moveTo>
                  <a:pt x="467487" y="0"/>
                </a:moveTo>
                <a:lnTo>
                  <a:pt x="467487" y="833882"/>
                </a:lnTo>
                <a:lnTo>
                  <a:pt x="1110742" y="833882"/>
                </a:lnTo>
                <a:lnTo>
                  <a:pt x="1110742" y="711708"/>
                </a:lnTo>
                <a:lnTo>
                  <a:pt x="1620012" y="1067561"/>
                </a:lnTo>
                <a:lnTo>
                  <a:pt x="1110742" y="1423416"/>
                </a:lnTo>
                <a:lnTo>
                  <a:pt x="1110742" y="1301241"/>
                </a:lnTo>
                <a:lnTo>
                  <a:pt x="0" y="1301241"/>
                </a:lnTo>
                <a:lnTo>
                  <a:pt x="0" y="0"/>
                </a:lnTo>
                <a:lnTo>
                  <a:pt x="467487" y="0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94254" y="3374898"/>
            <a:ext cx="2395727" cy="1677923"/>
          </a:xfrm>
          <a:custGeom>
            <a:avLst/>
            <a:gdLst/>
            <a:ahLst/>
            <a:cxnLst/>
            <a:rect l="l" t="t" r="r" b="b"/>
            <a:pathLst>
              <a:path w="2395727" h="1677923">
                <a:moveTo>
                  <a:pt x="0" y="279653"/>
                </a:moveTo>
                <a:lnTo>
                  <a:pt x="0" y="1398270"/>
                </a:lnTo>
                <a:lnTo>
                  <a:pt x="927" y="1421203"/>
                </a:lnTo>
                <a:lnTo>
                  <a:pt x="8128" y="1465468"/>
                </a:lnTo>
                <a:lnTo>
                  <a:pt x="21978" y="1507116"/>
                </a:lnTo>
                <a:lnTo>
                  <a:pt x="41902" y="1545572"/>
                </a:lnTo>
                <a:lnTo>
                  <a:pt x="67323" y="1580259"/>
                </a:lnTo>
                <a:lnTo>
                  <a:pt x="97664" y="1610600"/>
                </a:lnTo>
                <a:lnTo>
                  <a:pt x="132351" y="1636021"/>
                </a:lnTo>
                <a:lnTo>
                  <a:pt x="170807" y="1655945"/>
                </a:lnTo>
                <a:lnTo>
                  <a:pt x="212455" y="1669795"/>
                </a:lnTo>
                <a:lnTo>
                  <a:pt x="256720" y="1676996"/>
                </a:lnTo>
                <a:lnTo>
                  <a:pt x="279654" y="1677923"/>
                </a:lnTo>
                <a:lnTo>
                  <a:pt x="2116073" y="1677923"/>
                </a:lnTo>
                <a:lnTo>
                  <a:pt x="2161431" y="1674263"/>
                </a:lnTo>
                <a:lnTo>
                  <a:pt x="2204459" y="1663665"/>
                </a:lnTo>
                <a:lnTo>
                  <a:pt x="2244583" y="1646706"/>
                </a:lnTo>
                <a:lnTo>
                  <a:pt x="2281226" y="1623962"/>
                </a:lnTo>
                <a:lnTo>
                  <a:pt x="2313812" y="1596008"/>
                </a:lnTo>
                <a:lnTo>
                  <a:pt x="2341766" y="1563422"/>
                </a:lnTo>
                <a:lnTo>
                  <a:pt x="2364510" y="1526779"/>
                </a:lnTo>
                <a:lnTo>
                  <a:pt x="2381469" y="1486655"/>
                </a:lnTo>
                <a:lnTo>
                  <a:pt x="2392067" y="1443627"/>
                </a:lnTo>
                <a:lnTo>
                  <a:pt x="2395727" y="1398270"/>
                </a:lnTo>
                <a:lnTo>
                  <a:pt x="2395727" y="279653"/>
                </a:lnTo>
                <a:lnTo>
                  <a:pt x="2392067" y="234296"/>
                </a:lnTo>
                <a:lnTo>
                  <a:pt x="2381469" y="191268"/>
                </a:lnTo>
                <a:lnTo>
                  <a:pt x="2364510" y="151144"/>
                </a:lnTo>
                <a:lnTo>
                  <a:pt x="2341766" y="114501"/>
                </a:lnTo>
                <a:lnTo>
                  <a:pt x="2313812" y="81915"/>
                </a:lnTo>
                <a:lnTo>
                  <a:pt x="2281226" y="53961"/>
                </a:lnTo>
                <a:lnTo>
                  <a:pt x="2244583" y="31217"/>
                </a:lnTo>
                <a:lnTo>
                  <a:pt x="2204459" y="14258"/>
                </a:lnTo>
                <a:lnTo>
                  <a:pt x="2161431" y="3660"/>
                </a:lnTo>
                <a:lnTo>
                  <a:pt x="2116073" y="0"/>
                </a:lnTo>
                <a:lnTo>
                  <a:pt x="279654" y="0"/>
                </a:lnTo>
                <a:lnTo>
                  <a:pt x="234296" y="3660"/>
                </a:lnTo>
                <a:lnTo>
                  <a:pt x="191268" y="14258"/>
                </a:lnTo>
                <a:lnTo>
                  <a:pt x="151144" y="31217"/>
                </a:lnTo>
                <a:lnTo>
                  <a:pt x="114501" y="53961"/>
                </a:lnTo>
                <a:lnTo>
                  <a:pt x="81914" y="81915"/>
                </a:lnTo>
                <a:lnTo>
                  <a:pt x="53961" y="114501"/>
                </a:lnTo>
                <a:lnTo>
                  <a:pt x="31217" y="151144"/>
                </a:lnTo>
                <a:lnTo>
                  <a:pt x="14258" y="191268"/>
                </a:lnTo>
                <a:lnTo>
                  <a:pt x="3660" y="234296"/>
                </a:lnTo>
                <a:lnTo>
                  <a:pt x="0" y="2796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94254" y="3374898"/>
            <a:ext cx="2395727" cy="1677923"/>
          </a:xfrm>
          <a:custGeom>
            <a:avLst/>
            <a:gdLst/>
            <a:ahLst/>
            <a:cxnLst/>
            <a:rect l="l" t="t" r="r" b="b"/>
            <a:pathLst>
              <a:path w="2395727" h="1677923">
                <a:moveTo>
                  <a:pt x="0" y="279653"/>
                </a:moveTo>
                <a:lnTo>
                  <a:pt x="3660" y="234296"/>
                </a:lnTo>
                <a:lnTo>
                  <a:pt x="14258" y="191268"/>
                </a:lnTo>
                <a:lnTo>
                  <a:pt x="31217" y="151144"/>
                </a:lnTo>
                <a:lnTo>
                  <a:pt x="53961" y="114501"/>
                </a:lnTo>
                <a:lnTo>
                  <a:pt x="81914" y="81915"/>
                </a:lnTo>
                <a:lnTo>
                  <a:pt x="114501" y="53961"/>
                </a:lnTo>
                <a:lnTo>
                  <a:pt x="151144" y="31217"/>
                </a:lnTo>
                <a:lnTo>
                  <a:pt x="191268" y="14258"/>
                </a:lnTo>
                <a:lnTo>
                  <a:pt x="234296" y="3660"/>
                </a:lnTo>
                <a:lnTo>
                  <a:pt x="279654" y="0"/>
                </a:lnTo>
                <a:lnTo>
                  <a:pt x="2116073" y="0"/>
                </a:lnTo>
                <a:lnTo>
                  <a:pt x="2161431" y="3660"/>
                </a:lnTo>
                <a:lnTo>
                  <a:pt x="2204459" y="14258"/>
                </a:lnTo>
                <a:lnTo>
                  <a:pt x="2244583" y="31217"/>
                </a:lnTo>
                <a:lnTo>
                  <a:pt x="2281226" y="53961"/>
                </a:lnTo>
                <a:lnTo>
                  <a:pt x="2313812" y="81915"/>
                </a:lnTo>
                <a:lnTo>
                  <a:pt x="2341766" y="114501"/>
                </a:lnTo>
                <a:lnTo>
                  <a:pt x="2364510" y="151144"/>
                </a:lnTo>
                <a:lnTo>
                  <a:pt x="2381469" y="191268"/>
                </a:lnTo>
                <a:lnTo>
                  <a:pt x="2392067" y="234296"/>
                </a:lnTo>
                <a:lnTo>
                  <a:pt x="2395727" y="279653"/>
                </a:lnTo>
                <a:lnTo>
                  <a:pt x="2395727" y="1398270"/>
                </a:lnTo>
                <a:lnTo>
                  <a:pt x="2392067" y="1443627"/>
                </a:lnTo>
                <a:lnTo>
                  <a:pt x="2381469" y="1486655"/>
                </a:lnTo>
                <a:lnTo>
                  <a:pt x="2364510" y="1526779"/>
                </a:lnTo>
                <a:lnTo>
                  <a:pt x="2341766" y="1563422"/>
                </a:lnTo>
                <a:lnTo>
                  <a:pt x="2313812" y="1596008"/>
                </a:lnTo>
                <a:lnTo>
                  <a:pt x="2281226" y="1623962"/>
                </a:lnTo>
                <a:lnTo>
                  <a:pt x="2244583" y="1646706"/>
                </a:lnTo>
                <a:lnTo>
                  <a:pt x="2204459" y="1663665"/>
                </a:lnTo>
                <a:lnTo>
                  <a:pt x="2161431" y="1674263"/>
                </a:lnTo>
                <a:lnTo>
                  <a:pt x="2116073" y="1677923"/>
                </a:lnTo>
                <a:lnTo>
                  <a:pt x="279654" y="1677923"/>
                </a:lnTo>
                <a:lnTo>
                  <a:pt x="234296" y="1674263"/>
                </a:lnTo>
                <a:lnTo>
                  <a:pt x="191268" y="1663665"/>
                </a:lnTo>
                <a:lnTo>
                  <a:pt x="151144" y="1646706"/>
                </a:lnTo>
                <a:lnTo>
                  <a:pt x="114501" y="1623962"/>
                </a:lnTo>
                <a:lnTo>
                  <a:pt x="81914" y="1596008"/>
                </a:lnTo>
                <a:lnTo>
                  <a:pt x="53961" y="1563422"/>
                </a:lnTo>
                <a:lnTo>
                  <a:pt x="31217" y="1526779"/>
                </a:lnTo>
                <a:lnTo>
                  <a:pt x="14258" y="1486655"/>
                </a:lnTo>
                <a:lnTo>
                  <a:pt x="3660" y="1443627"/>
                </a:lnTo>
                <a:lnTo>
                  <a:pt x="0" y="1398270"/>
                </a:lnTo>
                <a:lnTo>
                  <a:pt x="0" y="279653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99838" y="5295138"/>
            <a:ext cx="2627376" cy="1548383"/>
          </a:xfrm>
          <a:custGeom>
            <a:avLst/>
            <a:gdLst/>
            <a:ahLst/>
            <a:cxnLst/>
            <a:rect l="l" t="t" r="r" b="b"/>
            <a:pathLst>
              <a:path w="2627376" h="1548383">
                <a:moveTo>
                  <a:pt x="0" y="258063"/>
                </a:moveTo>
                <a:lnTo>
                  <a:pt x="3378" y="216212"/>
                </a:lnTo>
                <a:lnTo>
                  <a:pt x="13159" y="176507"/>
                </a:lnTo>
                <a:lnTo>
                  <a:pt x="28810" y="139482"/>
                </a:lnTo>
                <a:lnTo>
                  <a:pt x="49800" y="105668"/>
                </a:lnTo>
                <a:lnTo>
                  <a:pt x="75596" y="75596"/>
                </a:lnTo>
                <a:lnTo>
                  <a:pt x="105668" y="49800"/>
                </a:lnTo>
                <a:lnTo>
                  <a:pt x="139482" y="28810"/>
                </a:lnTo>
                <a:lnTo>
                  <a:pt x="176507" y="13159"/>
                </a:lnTo>
                <a:lnTo>
                  <a:pt x="216212" y="3378"/>
                </a:lnTo>
                <a:lnTo>
                  <a:pt x="258063" y="0"/>
                </a:lnTo>
                <a:lnTo>
                  <a:pt x="2369311" y="0"/>
                </a:lnTo>
                <a:lnTo>
                  <a:pt x="2411163" y="3378"/>
                </a:lnTo>
                <a:lnTo>
                  <a:pt x="2450868" y="13159"/>
                </a:lnTo>
                <a:lnTo>
                  <a:pt x="2487893" y="28810"/>
                </a:lnTo>
                <a:lnTo>
                  <a:pt x="2521707" y="49800"/>
                </a:lnTo>
                <a:lnTo>
                  <a:pt x="2551779" y="75596"/>
                </a:lnTo>
                <a:lnTo>
                  <a:pt x="2577575" y="105668"/>
                </a:lnTo>
                <a:lnTo>
                  <a:pt x="2598565" y="139482"/>
                </a:lnTo>
                <a:lnTo>
                  <a:pt x="2614216" y="176507"/>
                </a:lnTo>
                <a:lnTo>
                  <a:pt x="2623997" y="216212"/>
                </a:lnTo>
                <a:lnTo>
                  <a:pt x="2627376" y="258063"/>
                </a:lnTo>
                <a:lnTo>
                  <a:pt x="2627376" y="1290269"/>
                </a:lnTo>
                <a:lnTo>
                  <a:pt x="2623997" y="1332137"/>
                </a:lnTo>
                <a:lnTo>
                  <a:pt x="2614216" y="1371855"/>
                </a:lnTo>
                <a:lnTo>
                  <a:pt x="2598565" y="1408889"/>
                </a:lnTo>
                <a:lnTo>
                  <a:pt x="2577575" y="1442710"/>
                </a:lnTo>
                <a:lnTo>
                  <a:pt x="2551779" y="1472785"/>
                </a:lnTo>
                <a:lnTo>
                  <a:pt x="2521707" y="1498584"/>
                </a:lnTo>
                <a:lnTo>
                  <a:pt x="2487893" y="1519574"/>
                </a:lnTo>
                <a:lnTo>
                  <a:pt x="2450868" y="1535225"/>
                </a:lnTo>
                <a:lnTo>
                  <a:pt x="2411163" y="1545005"/>
                </a:lnTo>
                <a:lnTo>
                  <a:pt x="2369311" y="1548383"/>
                </a:lnTo>
                <a:lnTo>
                  <a:pt x="258063" y="1548383"/>
                </a:lnTo>
                <a:lnTo>
                  <a:pt x="216212" y="1545005"/>
                </a:lnTo>
                <a:lnTo>
                  <a:pt x="176507" y="1535225"/>
                </a:lnTo>
                <a:lnTo>
                  <a:pt x="139482" y="1519574"/>
                </a:lnTo>
                <a:lnTo>
                  <a:pt x="105668" y="1498584"/>
                </a:lnTo>
                <a:lnTo>
                  <a:pt x="75596" y="1472785"/>
                </a:lnTo>
                <a:lnTo>
                  <a:pt x="49800" y="1442710"/>
                </a:lnTo>
                <a:lnTo>
                  <a:pt x="28810" y="1408889"/>
                </a:lnTo>
                <a:lnTo>
                  <a:pt x="13159" y="1371855"/>
                </a:lnTo>
                <a:lnTo>
                  <a:pt x="3378" y="1332137"/>
                </a:lnTo>
                <a:lnTo>
                  <a:pt x="0" y="1290269"/>
                </a:lnTo>
                <a:lnTo>
                  <a:pt x="0" y="258063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4519" y="679322"/>
            <a:ext cx="2003020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1" dirty="0">
                <a:solidFill>
                  <a:srgbClr val="009FAE"/>
                </a:solidFill>
                <a:latin typeface="Calibri"/>
                <a:cs typeface="Calibri"/>
              </a:rPr>
              <a:t>Dual Special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1246" y="679322"/>
            <a:ext cx="3164750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0" dirty="0">
                <a:solidFill>
                  <a:srgbClr val="009FAE"/>
                </a:solidFill>
                <a:latin typeface="Calibri"/>
                <a:cs typeface="Calibri"/>
              </a:rPr>
              <a:t>Needs Plan (D-SNP)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256" y="1778253"/>
            <a:ext cx="1939707" cy="1118107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94271" marR="211066" algn="ctr">
              <a:lnSpc>
                <a:spcPts val="2105"/>
              </a:lnSpc>
            </a:pPr>
            <a:r>
              <a:rPr sz="2000" spc="-3" dirty="0">
                <a:solidFill>
                  <a:srgbClr val="009FAE"/>
                </a:solidFill>
                <a:latin typeface="Calibri"/>
                <a:cs typeface="Calibri"/>
              </a:rPr>
              <a:t>Member must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210"/>
              </a:lnSpc>
              <a:spcBef>
                <a:spcPts val="5"/>
              </a:spcBef>
            </a:pPr>
            <a:r>
              <a:rPr sz="2000" spc="-4" dirty="0">
                <a:solidFill>
                  <a:srgbClr val="009FAE"/>
                </a:solidFill>
                <a:latin typeface="Calibri"/>
                <a:cs typeface="Calibri"/>
              </a:rPr>
              <a:t>maintain eligibility</a:t>
            </a:r>
            <a:endParaRPr sz="2000">
              <a:latin typeface="Calibri"/>
              <a:cs typeface="Calibri"/>
            </a:endParaRPr>
          </a:p>
          <a:p>
            <a:pPr marR="10214" algn="ctr">
              <a:lnSpc>
                <a:spcPts val="2195"/>
              </a:lnSpc>
            </a:pPr>
            <a:r>
              <a:rPr sz="2000" spc="-4" dirty="0">
                <a:solidFill>
                  <a:srgbClr val="009FAE"/>
                </a:solidFill>
                <a:latin typeface="Calibri"/>
                <a:cs typeface="Calibri"/>
              </a:rPr>
              <a:t>for both Medicare</a:t>
            </a:r>
            <a:endParaRPr sz="2000">
              <a:latin typeface="Calibri"/>
              <a:cs typeface="Calibri"/>
            </a:endParaRPr>
          </a:p>
          <a:p>
            <a:pPr marL="195795" marR="212503" algn="ctr">
              <a:lnSpc>
                <a:spcPts val="2195"/>
              </a:lnSpc>
            </a:pPr>
            <a:r>
              <a:rPr sz="2000" spc="0" dirty="0">
                <a:solidFill>
                  <a:srgbClr val="009FAE"/>
                </a:solidFill>
                <a:latin typeface="Calibri"/>
                <a:cs typeface="Calibri"/>
              </a:rPr>
              <a:t>and Medicaid.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4269" y="1862835"/>
            <a:ext cx="3370270" cy="1017777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sz="1400" spc="-5" dirty="0">
                <a:solidFill>
                  <a:srgbClr val="009FAE"/>
                </a:solidFill>
                <a:latin typeface="Calibri"/>
                <a:cs typeface="Calibri"/>
              </a:rPr>
              <a:t>• Full Benefit duals are eligible to receive</a:t>
            </a:r>
            <a:endParaRPr sz="1400">
              <a:latin typeface="Calibri"/>
              <a:cs typeface="Calibri"/>
            </a:endParaRPr>
          </a:p>
          <a:p>
            <a:pPr marL="127000" marR="19856">
              <a:lnSpc>
                <a:spcPts val="1535"/>
              </a:lnSpc>
              <a:spcBef>
                <a:spcPts val="1"/>
              </a:spcBef>
            </a:pPr>
            <a:r>
              <a:rPr sz="1400" spc="-2" dirty="0">
                <a:solidFill>
                  <a:srgbClr val="009FAE"/>
                </a:solidFill>
                <a:latin typeface="Calibri"/>
                <a:cs typeface="Calibri"/>
              </a:rPr>
              <a:t>Medicaid benefits.</a:t>
            </a:r>
            <a:endParaRPr sz="1400">
              <a:latin typeface="Calibri"/>
              <a:cs typeface="Calibri"/>
            </a:endParaRPr>
          </a:p>
          <a:p>
            <a:pPr marL="127000" indent="-114300">
              <a:lnSpc>
                <a:spcPts val="1540"/>
              </a:lnSpc>
              <a:spcBef>
                <a:spcPts val="220"/>
              </a:spcBef>
            </a:pPr>
            <a:r>
              <a:rPr sz="1400" spc="-4" dirty="0">
                <a:solidFill>
                  <a:srgbClr val="009FAE"/>
                </a:solidFill>
                <a:latin typeface="Calibri"/>
                <a:cs typeface="Calibri"/>
              </a:rPr>
              <a:t>• Partial benefit duals are only eligible to receive assistance with some or all Medicare premiums and cost sharing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4373" y="3662172"/>
            <a:ext cx="2031938" cy="111848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168363" marR="187557" algn="ctr">
              <a:lnSpc>
                <a:spcPts val="2105"/>
              </a:lnSpc>
            </a:pPr>
            <a:r>
              <a:rPr sz="2000" spc="-4" dirty="0">
                <a:solidFill>
                  <a:srgbClr val="009FAE"/>
                </a:solidFill>
                <a:latin typeface="Calibri"/>
                <a:cs typeface="Calibri"/>
              </a:rPr>
              <a:t>Coordination of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210"/>
              </a:lnSpc>
              <a:spcBef>
                <a:spcPts val="5"/>
              </a:spcBef>
            </a:pPr>
            <a:r>
              <a:rPr sz="2000" spc="-7" dirty="0">
                <a:solidFill>
                  <a:srgbClr val="009FAE"/>
                </a:solidFill>
                <a:latin typeface="Calibri"/>
                <a:cs typeface="Calibri"/>
              </a:rPr>
              <a:t>care and cost share</a:t>
            </a:r>
            <a:endParaRPr sz="2000">
              <a:latin typeface="Calibri"/>
              <a:cs typeface="Calibri"/>
            </a:endParaRPr>
          </a:p>
          <a:p>
            <a:pPr marR="9442" algn="ctr">
              <a:lnSpc>
                <a:spcPts val="2200"/>
              </a:lnSpc>
            </a:pPr>
            <a:r>
              <a:rPr sz="2000" spc="-6" dirty="0">
                <a:solidFill>
                  <a:srgbClr val="009FAE"/>
                </a:solidFill>
                <a:latin typeface="Calibri"/>
                <a:cs typeface="Calibri"/>
              </a:rPr>
              <a:t>requirements must</a:t>
            </a:r>
            <a:endParaRPr sz="2000">
              <a:latin typeface="Calibri"/>
              <a:cs typeface="Calibri"/>
            </a:endParaRPr>
          </a:p>
          <a:p>
            <a:pPr marL="336003" marR="355137" algn="ctr">
              <a:lnSpc>
                <a:spcPts val="2195"/>
              </a:lnSpc>
            </a:pPr>
            <a:r>
              <a:rPr sz="2000" spc="-6" dirty="0">
                <a:solidFill>
                  <a:srgbClr val="009FAE"/>
                </a:solidFill>
                <a:latin typeface="Calibri"/>
                <a:cs typeface="Calibri"/>
              </a:rPr>
              <a:t>be followed.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985" y="3722116"/>
            <a:ext cx="3430809" cy="822705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sz="1400" spc="-7" dirty="0">
                <a:solidFill>
                  <a:srgbClr val="009FAE"/>
                </a:solidFill>
                <a:latin typeface="Calibri"/>
                <a:cs typeface="Calibri"/>
              </a:rPr>
              <a:t>• Coordination between Medicare and</a:t>
            </a:r>
            <a:endParaRPr sz="140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  <a:spcBef>
                <a:spcPts val="1"/>
              </a:spcBef>
            </a:pPr>
            <a:r>
              <a:rPr sz="1400" spc="-4" dirty="0">
                <a:solidFill>
                  <a:srgbClr val="009FAE"/>
                </a:solidFill>
                <a:latin typeface="Calibri"/>
                <a:cs typeface="Calibri"/>
              </a:rPr>
              <a:t>Medicaid benefits required.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13"/>
              </a:spcBef>
            </a:pPr>
            <a:r>
              <a:rPr sz="1400" spc="-7" dirty="0">
                <a:solidFill>
                  <a:srgbClr val="009FAE"/>
                </a:solidFill>
                <a:latin typeface="Calibri"/>
                <a:cs typeface="Calibri"/>
              </a:rPr>
              <a:t>• Member may have another carrier for the</a:t>
            </a:r>
            <a:endParaRPr sz="1400">
              <a:latin typeface="Calibri"/>
              <a:cs typeface="Calibri"/>
            </a:endParaRPr>
          </a:p>
          <a:p>
            <a:pPr marL="127000">
              <a:lnSpc>
                <a:spcPts val="1540"/>
              </a:lnSpc>
              <a:spcBef>
                <a:spcPts val="77"/>
              </a:spcBef>
            </a:pPr>
            <a:r>
              <a:rPr sz="1400" spc="-4" dirty="0">
                <a:solidFill>
                  <a:srgbClr val="009FAE"/>
                </a:solidFill>
                <a:latin typeface="Calibri"/>
                <a:cs typeface="Calibri"/>
              </a:rPr>
              <a:t>Medicaid coverage such as behavioral health.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29830" y="5201919"/>
            <a:ext cx="2061959" cy="1831619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sz="1400" spc="-9" dirty="0">
                <a:solidFill>
                  <a:srgbClr val="009FAE"/>
                </a:solidFill>
                <a:latin typeface="Calibri"/>
                <a:cs typeface="Calibri"/>
              </a:rPr>
              <a:t>• Contract may outline</a:t>
            </a:r>
            <a:endParaRPr sz="1400">
              <a:latin typeface="Calibri"/>
              <a:cs typeface="Calibri"/>
            </a:endParaRPr>
          </a:p>
          <a:p>
            <a:pPr marL="127000">
              <a:lnSpc>
                <a:spcPts val="1535"/>
              </a:lnSpc>
              <a:spcBef>
                <a:spcPts val="1"/>
              </a:spcBef>
            </a:pPr>
            <a:r>
              <a:rPr sz="1400" spc="-3" dirty="0">
                <a:solidFill>
                  <a:srgbClr val="009FAE"/>
                </a:solidFill>
                <a:latin typeface="Calibri"/>
                <a:cs typeface="Calibri"/>
              </a:rPr>
              <a:t>additional benefits or care</a:t>
            </a:r>
            <a:endParaRPr sz="140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</a:pPr>
            <a:r>
              <a:rPr sz="1400" spc="-5" dirty="0">
                <a:solidFill>
                  <a:srgbClr val="009FAE"/>
                </a:solidFill>
                <a:latin typeface="Calibri"/>
                <a:cs typeface="Calibri"/>
              </a:rPr>
              <a:t>coordination</a:t>
            </a:r>
            <a:endParaRPr sz="1400">
              <a:latin typeface="Calibri"/>
              <a:cs typeface="Calibri"/>
            </a:endParaRPr>
          </a:p>
          <a:p>
            <a:pPr marL="127000" marR="26746">
              <a:lnSpc>
                <a:spcPts val="1540"/>
              </a:lnSpc>
              <a:spcBef>
                <a:spcPts val="0"/>
              </a:spcBef>
            </a:pPr>
            <a:r>
              <a:rPr sz="1400" spc="-6" dirty="0">
                <a:solidFill>
                  <a:srgbClr val="009FAE"/>
                </a:solidFill>
                <a:latin typeface="Calibri"/>
                <a:cs typeface="Calibri"/>
              </a:rPr>
              <a:t>requirements.</a:t>
            </a:r>
            <a:endParaRPr sz="1400">
              <a:latin typeface="Calibri"/>
              <a:cs typeface="Calibri"/>
            </a:endParaRPr>
          </a:p>
          <a:p>
            <a:pPr marL="127000" marR="147560" indent="-114300" algn="just">
              <a:lnSpc>
                <a:spcPts val="1540"/>
              </a:lnSpc>
              <a:spcBef>
                <a:spcPts val="215"/>
              </a:spcBef>
            </a:pPr>
            <a:r>
              <a:rPr sz="1400" spc="-4" dirty="0">
                <a:solidFill>
                  <a:srgbClr val="009FAE"/>
                </a:solidFill>
                <a:latin typeface="Calibri"/>
                <a:cs typeface="Calibri"/>
              </a:rPr>
              <a:t>• Services or benefits may be provided by agencies such as health homes.</a:t>
            </a:r>
            <a:endParaRPr sz="1400">
              <a:latin typeface="Calibri"/>
              <a:cs typeface="Calibri"/>
            </a:endParaRPr>
          </a:p>
          <a:p>
            <a:pPr marL="127000" marR="212457" indent="-114300">
              <a:lnSpc>
                <a:spcPts val="1540"/>
              </a:lnSpc>
              <a:spcBef>
                <a:spcPts val="259"/>
              </a:spcBef>
            </a:pPr>
            <a:r>
              <a:rPr sz="1400" spc="-6" dirty="0">
                <a:solidFill>
                  <a:srgbClr val="009FAE"/>
                </a:solidFill>
                <a:latin typeface="Calibri"/>
                <a:cs typeface="Calibri"/>
              </a:rPr>
              <a:t>• Appeals and grievances may be integrated.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5514" y="5657240"/>
            <a:ext cx="1733865" cy="839698"/>
          </a:xfrm>
          <a:prstGeom prst="rect">
            <a:avLst/>
          </a:prstGeom>
        </p:spPr>
        <p:txBody>
          <a:bodyPr wrap="square" lIns="0" tIns="13366" rIns="0" bIns="0" rtlCol="0">
            <a:noAutofit/>
          </a:bodyPr>
          <a:lstStyle/>
          <a:p>
            <a:pPr marL="55565" marR="73981" algn="ctr">
              <a:lnSpc>
                <a:spcPts val="2105"/>
              </a:lnSpc>
            </a:pPr>
            <a:r>
              <a:rPr sz="2000" spc="-7" dirty="0">
                <a:solidFill>
                  <a:srgbClr val="009FAE"/>
                </a:solidFill>
                <a:latin typeface="Calibri"/>
                <a:cs typeface="Calibri"/>
              </a:rPr>
              <a:t>State Medicaid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210"/>
              </a:lnSpc>
              <a:spcBef>
                <a:spcPts val="5"/>
              </a:spcBef>
            </a:pPr>
            <a:r>
              <a:rPr sz="2000" spc="-5" dirty="0">
                <a:solidFill>
                  <a:srgbClr val="009FAE"/>
                </a:solidFill>
                <a:latin typeface="Calibri"/>
                <a:cs typeface="Calibri"/>
              </a:rPr>
              <a:t>Agency Contract</a:t>
            </a:r>
            <a:endParaRPr sz="2000">
              <a:latin typeface="Calibri"/>
              <a:cs typeface="Calibri"/>
            </a:endParaRPr>
          </a:p>
          <a:p>
            <a:pPr marL="439635" marR="458217" algn="ctr">
              <a:lnSpc>
                <a:spcPts val="2195"/>
              </a:lnSpc>
            </a:pPr>
            <a:r>
              <a:rPr sz="2000" spc="0" dirty="0">
                <a:solidFill>
                  <a:srgbClr val="009FAE"/>
                </a:solidFill>
                <a:latin typeface="Calibri"/>
                <a:cs typeface="Calibri"/>
              </a:rPr>
              <a:t>(SMAC)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0" y="7196328"/>
            <a:ext cx="2491740" cy="324612"/>
          </a:xfrm>
          <a:custGeom>
            <a:avLst/>
            <a:gdLst/>
            <a:ahLst/>
            <a:cxnLst/>
            <a:rect l="l" t="t" r="r" b="b"/>
            <a:pathLst>
              <a:path w="2491740" h="324611">
                <a:moveTo>
                  <a:pt x="0" y="324612"/>
                </a:moveTo>
                <a:lnTo>
                  <a:pt x="2491740" y="324612"/>
                </a:lnTo>
                <a:lnTo>
                  <a:pt x="2491740" y="0"/>
                </a:lnTo>
                <a:lnTo>
                  <a:pt x="0" y="0"/>
                </a:lnTo>
                <a:lnTo>
                  <a:pt x="0" y="324612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45107" y="7196328"/>
            <a:ext cx="1511808" cy="324612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6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6"/>
                </a:lnTo>
                <a:lnTo>
                  <a:pt x="0" y="324612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6"/>
                </a:lnTo>
                <a:lnTo>
                  <a:pt x="1511808" y="0"/>
                </a:lnTo>
                <a:lnTo>
                  <a:pt x="162306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59245" y="4877562"/>
            <a:ext cx="3625596" cy="1917192"/>
          </a:xfrm>
          <a:custGeom>
            <a:avLst/>
            <a:gdLst/>
            <a:ahLst/>
            <a:cxnLst/>
            <a:rect l="l" t="t" r="r" b="b"/>
            <a:pathLst>
              <a:path w="3625596" h="1917192">
                <a:moveTo>
                  <a:pt x="0" y="191769"/>
                </a:moveTo>
                <a:lnTo>
                  <a:pt x="0" y="1725472"/>
                </a:lnTo>
                <a:lnTo>
                  <a:pt x="635" y="1741196"/>
                </a:lnTo>
                <a:lnTo>
                  <a:pt x="9775" y="1786069"/>
                </a:lnTo>
                <a:lnTo>
                  <a:pt x="28730" y="1826460"/>
                </a:lnTo>
                <a:lnTo>
                  <a:pt x="56165" y="1861037"/>
                </a:lnTo>
                <a:lnTo>
                  <a:pt x="90750" y="1888467"/>
                </a:lnTo>
                <a:lnTo>
                  <a:pt x="131153" y="1907417"/>
                </a:lnTo>
                <a:lnTo>
                  <a:pt x="176041" y="1916556"/>
                </a:lnTo>
                <a:lnTo>
                  <a:pt x="191770" y="1917191"/>
                </a:lnTo>
                <a:lnTo>
                  <a:pt x="3433826" y="1917191"/>
                </a:lnTo>
                <a:lnTo>
                  <a:pt x="3479912" y="1911619"/>
                </a:lnTo>
                <a:lnTo>
                  <a:pt x="3521958" y="1895791"/>
                </a:lnTo>
                <a:lnTo>
                  <a:pt x="3558630" y="1871040"/>
                </a:lnTo>
                <a:lnTo>
                  <a:pt x="3588597" y="1838698"/>
                </a:lnTo>
                <a:lnTo>
                  <a:pt x="3610526" y="1800097"/>
                </a:lnTo>
                <a:lnTo>
                  <a:pt x="3623086" y="1756569"/>
                </a:lnTo>
                <a:lnTo>
                  <a:pt x="3625596" y="1725472"/>
                </a:lnTo>
                <a:lnTo>
                  <a:pt x="3625596" y="191769"/>
                </a:lnTo>
                <a:lnTo>
                  <a:pt x="3620023" y="145683"/>
                </a:lnTo>
                <a:lnTo>
                  <a:pt x="3604192" y="103637"/>
                </a:lnTo>
                <a:lnTo>
                  <a:pt x="3579435" y="66965"/>
                </a:lnTo>
                <a:lnTo>
                  <a:pt x="3547085" y="36998"/>
                </a:lnTo>
                <a:lnTo>
                  <a:pt x="3508474" y="15069"/>
                </a:lnTo>
                <a:lnTo>
                  <a:pt x="3464933" y="2509"/>
                </a:lnTo>
                <a:lnTo>
                  <a:pt x="3433826" y="0"/>
                </a:lnTo>
                <a:lnTo>
                  <a:pt x="191770" y="0"/>
                </a:lnTo>
                <a:lnTo>
                  <a:pt x="145683" y="5572"/>
                </a:lnTo>
                <a:lnTo>
                  <a:pt x="103637" y="21403"/>
                </a:lnTo>
                <a:lnTo>
                  <a:pt x="66965" y="46160"/>
                </a:lnTo>
                <a:lnTo>
                  <a:pt x="36998" y="78510"/>
                </a:lnTo>
                <a:lnTo>
                  <a:pt x="15069" y="117121"/>
                </a:lnTo>
                <a:lnTo>
                  <a:pt x="2509" y="160662"/>
                </a:lnTo>
                <a:lnTo>
                  <a:pt x="0" y="191769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59245" y="4877562"/>
            <a:ext cx="3625596" cy="1917192"/>
          </a:xfrm>
          <a:custGeom>
            <a:avLst/>
            <a:gdLst/>
            <a:ahLst/>
            <a:cxnLst/>
            <a:rect l="l" t="t" r="r" b="b"/>
            <a:pathLst>
              <a:path w="3625596" h="1917192">
                <a:moveTo>
                  <a:pt x="0" y="191769"/>
                </a:moveTo>
                <a:lnTo>
                  <a:pt x="5572" y="145683"/>
                </a:lnTo>
                <a:lnTo>
                  <a:pt x="21403" y="103637"/>
                </a:lnTo>
                <a:lnTo>
                  <a:pt x="46160" y="66965"/>
                </a:lnTo>
                <a:lnTo>
                  <a:pt x="78510" y="36998"/>
                </a:lnTo>
                <a:lnTo>
                  <a:pt x="117121" y="15069"/>
                </a:lnTo>
                <a:lnTo>
                  <a:pt x="160662" y="2509"/>
                </a:lnTo>
                <a:lnTo>
                  <a:pt x="191770" y="0"/>
                </a:lnTo>
                <a:lnTo>
                  <a:pt x="3433826" y="0"/>
                </a:lnTo>
                <a:lnTo>
                  <a:pt x="3479912" y="5572"/>
                </a:lnTo>
                <a:lnTo>
                  <a:pt x="3521958" y="21403"/>
                </a:lnTo>
                <a:lnTo>
                  <a:pt x="3558630" y="46160"/>
                </a:lnTo>
                <a:lnTo>
                  <a:pt x="3588597" y="78510"/>
                </a:lnTo>
                <a:lnTo>
                  <a:pt x="3610526" y="117121"/>
                </a:lnTo>
                <a:lnTo>
                  <a:pt x="3623086" y="160662"/>
                </a:lnTo>
                <a:lnTo>
                  <a:pt x="3625596" y="191769"/>
                </a:lnTo>
                <a:lnTo>
                  <a:pt x="3625596" y="1725472"/>
                </a:lnTo>
                <a:lnTo>
                  <a:pt x="3620023" y="1771543"/>
                </a:lnTo>
                <a:lnTo>
                  <a:pt x="3604192" y="1813577"/>
                </a:lnTo>
                <a:lnTo>
                  <a:pt x="3579435" y="1850240"/>
                </a:lnTo>
                <a:lnTo>
                  <a:pt x="3547085" y="1880200"/>
                </a:lnTo>
                <a:lnTo>
                  <a:pt x="3508474" y="1902125"/>
                </a:lnTo>
                <a:lnTo>
                  <a:pt x="3464933" y="1914682"/>
                </a:lnTo>
                <a:lnTo>
                  <a:pt x="3433826" y="1917191"/>
                </a:lnTo>
                <a:lnTo>
                  <a:pt x="191770" y="1917191"/>
                </a:lnTo>
                <a:lnTo>
                  <a:pt x="145683" y="1911619"/>
                </a:lnTo>
                <a:lnTo>
                  <a:pt x="103637" y="1895791"/>
                </a:lnTo>
                <a:lnTo>
                  <a:pt x="66965" y="1871040"/>
                </a:lnTo>
                <a:lnTo>
                  <a:pt x="36998" y="1838698"/>
                </a:lnTo>
                <a:lnTo>
                  <a:pt x="15069" y="1800097"/>
                </a:lnTo>
                <a:lnTo>
                  <a:pt x="2509" y="1756569"/>
                </a:lnTo>
                <a:lnTo>
                  <a:pt x="0" y="1725472"/>
                </a:lnTo>
                <a:lnTo>
                  <a:pt x="0" y="191769"/>
                </a:lnTo>
                <a:close/>
              </a:path>
            </a:pathLst>
          </a:custGeom>
          <a:ln w="25908">
            <a:solidFill>
              <a:srgbClr val="009F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966" y="3941826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2375916" y="0"/>
                </a:moveTo>
                <a:lnTo>
                  <a:pt x="0" y="0"/>
                </a:lnTo>
                <a:lnTo>
                  <a:pt x="0" y="2375916"/>
                </a:lnTo>
                <a:lnTo>
                  <a:pt x="194859" y="2368039"/>
                </a:lnTo>
                <a:lnTo>
                  <a:pt x="385381" y="2344818"/>
                </a:lnTo>
                <a:lnTo>
                  <a:pt x="570954" y="2306864"/>
                </a:lnTo>
                <a:lnTo>
                  <a:pt x="750966" y="2254788"/>
                </a:lnTo>
                <a:lnTo>
                  <a:pt x="924806" y="2189202"/>
                </a:lnTo>
                <a:lnTo>
                  <a:pt x="1091862" y="2110717"/>
                </a:lnTo>
                <a:lnTo>
                  <a:pt x="1251523" y="2019944"/>
                </a:lnTo>
                <a:lnTo>
                  <a:pt x="1403177" y="1917496"/>
                </a:lnTo>
                <a:lnTo>
                  <a:pt x="1546213" y="1803984"/>
                </a:lnTo>
                <a:lnTo>
                  <a:pt x="1680019" y="1680019"/>
                </a:lnTo>
                <a:lnTo>
                  <a:pt x="1803984" y="1546213"/>
                </a:lnTo>
                <a:lnTo>
                  <a:pt x="1917496" y="1403177"/>
                </a:lnTo>
                <a:lnTo>
                  <a:pt x="2019944" y="1251523"/>
                </a:lnTo>
                <a:lnTo>
                  <a:pt x="2110717" y="1091862"/>
                </a:lnTo>
                <a:lnTo>
                  <a:pt x="2189202" y="924806"/>
                </a:lnTo>
                <a:lnTo>
                  <a:pt x="2254788" y="750966"/>
                </a:lnTo>
                <a:lnTo>
                  <a:pt x="2306864" y="570954"/>
                </a:lnTo>
                <a:lnTo>
                  <a:pt x="2344818" y="385381"/>
                </a:lnTo>
                <a:lnTo>
                  <a:pt x="2368039" y="194859"/>
                </a:lnTo>
                <a:lnTo>
                  <a:pt x="2375916" y="0"/>
                </a:lnTo>
                <a:close/>
              </a:path>
            </a:pathLst>
          </a:custGeom>
          <a:solidFill>
            <a:srgbClr val="0086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1966" y="3941826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2375916" y="0"/>
                </a:moveTo>
                <a:lnTo>
                  <a:pt x="2368039" y="194859"/>
                </a:lnTo>
                <a:lnTo>
                  <a:pt x="2344818" y="385381"/>
                </a:lnTo>
                <a:lnTo>
                  <a:pt x="2306864" y="570954"/>
                </a:lnTo>
                <a:lnTo>
                  <a:pt x="2254788" y="750966"/>
                </a:lnTo>
                <a:lnTo>
                  <a:pt x="2189202" y="924806"/>
                </a:lnTo>
                <a:lnTo>
                  <a:pt x="2110717" y="1091862"/>
                </a:lnTo>
                <a:lnTo>
                  <a:pt x="2019944" y="1251523"/>
                </a:lnTo>
                <a:lnTo>
                  <a:pt x="1917496" y="1403177"/>
                </a:lnTo>
                <a:lnTo>
                  <a:pt x="1803984" y="1546213"/>
                </a:lnTo>
                <a:lnTo>
                  <a:pt x="1680019" y="1680019"/>
                </a:lnTo>
                <a:lnTo>
                  <a:pt x="1546213" y="1803984"/>
                </a:lnTo>
                <a:lnTo>
                  <a:pt x="1403177" y="1917496"/>
                </a:lnTo>
                <a:lnTo>
                  <a:pt x="1251523" y="2019944"/>
                </a:lnTo>
                <a:lnTo>
                  <a:pt x="1091862" y="2110717"/>
                </a:lnTo>
                <a:lnTo>
                  <a:pt x="924806" y="2189202"/>
                </a:lnTo>
                <a:lnTo>
                  <a:pt x="750966" y="2254788"/>
                </a:lnTo>
                <a:lnTo>
                  <a:pt x="570954" y="2306864"/>
                </a:lnTo>
                <a:lnTo>
                  <a:pt x="385381" y="2344818"/>
                </a:lnTo>
                <a:lnTo>
                  <a:pt x="194859" y="2368039"/>
                </a:lnTo>
                <a:lnTo>
                  <a:pt x="0" y="2375916"/>
                </a:lnTo>
                <a:lnTo>
                  <a:pt x="0" y="0"/>
                </a:lnTo>
                <a:lnTo>
                  <a:pt x="2375916" y="0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9361" y="4898898"/>
            <a:ext cx="3890772" cy="1874520"/>
          </a:xfrm>
          <a:custGeom>
            <a:avLst/>
            <a:gdLst/>
            <a:ahLst/>
            <a:cxnLst/>
            <a:rect l="l" t="t" r="r" b="b"/>
            <a:pathLst>
              <a:path w="3890772" h="1874520">
                <a:moveTo>
                  <a:pt x="0" y="187451"/>
                </a:moveTo>
                <a:lnTo>
                  <a:pt x="0" y="1687067"/>
                </a:lnTo>
                <a:lnTo>
                  <a:pt x="621" y="1702442"/>
                </a:lnTo>
                <a:lnTo>
                  <a:pt x="9556" y="1746318"/>
                </a:lnTo>
                <a:lnTo>
                  <a:pt x="28083" y="1785811"/>
                </a:lnTo>
                <a:lnTo>
                  <a:pt x="54902" y="1819617"/>
                </a:lnTo>
                <a:lnTo>
                  <a:pt x="88708" y="1846436"/>
                </a:lnTo>
                <a:lnTo>
                  <a:pt x="128201" y="1864963"/>
                </a:lnTo>
                <a:lnTo>
                  <a:pt x="172077" y="1873898"/>
                </a:lnTo>
                <a:lnTo>
                  <a:pt x="187452" y="1874520"/>
                </a:lnTo>
                <a:lnTo>
                  <a:pt x="3703320" y="1874520"/>
                </a:lnTo>
                <a:lnTo>
                  <a:pt x="3748359" y="1869072"/>
                </a:lnTo>
                <a:lnTo>
                  <a:pt x="3789455" y="1853597"/>
                </a:lnTo>
                <a:lnTo>
                  <a:pt x="3825302" y="1829398"/>
                </a:lnTo>
                <a:lnTo>
                  <a:pt x="3854598" y="1797776"/>
                </a:lnTo>
                <a:lnTo>
                  <a:pt x="3876038" y="1760034"/>
                </a:lnTo>
                <a:lnTo>
                  <a:pt x="3888317" y="1717474"/>
                </a:lnTo>
                <a:lnTo>
                  <a:pt x="3890772" y="1687067"/>
                </a:lnTo>
                <a:lnTo>
                  <a:pt x="3890772" y="187451"/>
                </a:lnTo>
                <a:lnTo>
                  <a:pt x="3885322" y="142412"/>
                </a:lnTo>
                <a:lnTo>
                  <a:pt x="3869844" y="101316"/>
                </a:lnTo>
                <a:lnTo>
                  <a:pt x="3845641" y="65469"/>
                </a:lnTo>
                <a:lnTo>
                  <a:pt x="3814017" y="36173"/>
                </a:lnTo>
                <a:lnTo>
                  <a:pt x="3776275" y="14733"/>
                </a:lnTo>
                <a:lnTo>
                  <a:pt x="3733720" y="2454"/>
                </a:lnTo>
                <a:lnTo>
                  <a:pt x="3703320" y="0"/>
                </a:lnTo>
                <a:lnTo>
                  <a:pt x="187452" y="0"/>
                </a:lnTo>
                <a:lnTo>
                  <a:pt x="142403" y="5449"/>
                </a:lnTo>
                <a:lnTo>
                  <a:pt x="101305" y="20927"/>
                </a:lnTo>
                <a:lnTo>
                  <a:pt x="65458" y="45130"/>
                </a:lnTo>
                <a:lnTo>
                  <a:pt x="36166" y="76754"/>
                </a:lnTo>
                <a:lnTo>
                  <a:pt x="14730" y="114496"/>
                </a:lnTo>
                <a:lnTo>
                  <a:pt x="2453" y="157051"/>
                </a:lnTo>
                <a:lnTo>
                  <a:pt x="0" y="187451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9361" y="4898898"/>
            <a:ext cx="3890772" cy="1874520"/>
          </a:xfrm>
          <a:custGeom>
            <a:avLst/>
            <a:gdLst/>
            <a:ahLst/>
            <a:cxnLst/>
            <a:rect l="l" t="t" r="r" b="b"/>
            <a:pathLst>
              <a:path w="3890772" h="1874520">
                <a:moveTo>
                  <a:pt x="0" y="187451"/>
                </a:moveTo>
                <a:lnTo>
                  <a:pt x="5447" y="142412"/>
                </a:lnTo>
                <a:lnTo>
                  <a:pt x="20922" y="101316"/>
                </a:lnTo>
                <a:lnTo>
                  <a:pt x="45121" y="65469"/>
                </a:lnTo>
                <a:lnTo>
                  <a:pt x="76743" y="36173"/>
                </a:lnTo>
                <a:lnTo>
                  <a:pt x="114485" y="14733"/>
                </a:lnTo>
                <a:lnTo>
                  <a:pt x="157045" y="2454"/>
                </a:lnTo>
                <a:lnTo>
                  <a:pt x="187452" y="0"/>
                </a:lnTo>
                <a:lnTo>
                  <a:pt x="3703320" y="0"/>
                </a:lnTo>
                <a:lnTo>
                  <a:pt x="3748359" y="5449"/>
                </a:lnTo>
                <a:lnTo>
                  <a:pt x="3789455" y="20927"/>
                </a:lnTo>
                <a:lnTo>
                  <a:pt x="3825302" y="45130"/>
                </a:lnTo>
                <a:lnTo>
                  <a:pt x="3854598" y="76754"/>
                </a:lnTo>
                <a:lnTo>
                  <a:pt x="3876038" y="114496"/>
                </a:lnTo>
                <a:lnTo>
                  <a:pt x="3888317" y="157051"/>
                </a:lnTo>
                <a:lnTo>
                  <a:pt x="3890772" y="187451"/>
                </a:lnTo>
                <a:lnTo>
                  <a:pt x="3890772" y="1687067"/>
                </a:lnTo>
                <a:lnTo>
                  <a:pt x="3885322" y="1732116"/>
                </a:lnTo>
                <a:lnTo>
                  <a:pt x="3869844" y="1773214"/>
                </a:lnTo>
                <a:lnTo>
                  <a:pt x="3845641" y="1809061"/>
                </a:lnTo>
                <a:lnTo>
                  <a:pt x="3814017" y="1838353"/>
                </a:lnTo>
                <a:lnTo>
                  <a:pt x="3776275" y="1859789"/>
                </a:lnTo>
                <a:lnTo>
                  <a:pt x="3733720" y="1872066"/>
                </a:lnTo>
                <a:lnTo>
                  <a:pt x="3703320" y="1874520"/>
                </a:lnTo>
                <a:lnTo>
                  <a:pt x="187452" y="1874520"/>
                </a:lnTo>
                <a:lnTo>
                  <a:pt x="142403" y="1869072"/>
                </a:lnTo>
                <a:lnTo>
                  <a:pt x="101305" y="1853597"/>
                </a:lnTo>
                <a:lnTo>
                  <a:pt x="65458" y="1829398"/>
                </a:lnTo>
                <a:lnTo>
                  <a:pt x="36166" y="1797776"/>
                </a:lnTo>
                <a:lnTo>
                  <a:pt x="14730" y="1760034"/>
                </a:lnTo>
                <a:lnTo>
                  <a:pt x="2453" y="1717474"/>
                </a:lnTo>
                <a:lnTo>
                  <a:pt x="0" y="1687067"/>
                </a:lnTo>
                <a:lnTo>
                  <a:pt x="0" y="187451"/>
                </a:lnTo>
                <a:close/>
              </a:path>
            </a:pathLst>
          </a:custGeom>
          <a:ln w="25908">
            <a:solidFill>
              <a:srgbClr val="009F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76322" y="3941826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2375916" y="2375916"/>
                </a:moveTo>
                <a:lnTo>
                  <a:pt x="2375916" y="0"/>
                </a:lnTo>
                <a:lnTo>
                  <a:pt x="0" y="0"/>
                </a:lnTo>
                <a:lnTo>
                  <a:pt x="7876" y="194859"/>
                </a:lnTo>
                <a:lnTo>
                  <a:pt x="31097" y="385381"/>
                </a:lnTo>
                <a:lnTo>
                  <a:pt x="69051" y="570954"/>
                </a:lnTo>
                <a:lnTo>
                  <a:pt x="121127" y="750966"/>
                </a:lnTo>
                <a:lnTo>
                  <a:pt x="186713" y="924806"/>
                </a:lnTo>
                <a:lnTo>
                  <a:pt x="265198" y="1091862"/>
                </a:lnTo>
                <a:lnTo>
                  <a:pt x="355971" y="1251523"/>
                </a:lnTo>
                <a:lnTo>
                  <a:pt x="458419" y="1403177"/>
                </a:lnTo>
                <a:lnTo>
                  <a:pt x="571931" y="1546213"/>
                </a:lnTo>
                <a:lnTo>
                  <a:pt x="695896" y="1680019"/>
                </a:lnTo>
                <a:lnTo>
                  <a:pt x="829702" y="1803984"/>
                </a:lnTo>
                <a:lnTo>
                  <a:pt x="972738" y="1917496"/>
                </a:lnTo>
                <a:lnTo>
                  <a:pt x="1124392" y="2019944"/>
                </a:lnTo>
                <a:lnTo>
                  <a:pt x="1284053" y="2110717"/>
                </a:lnTo>
                <a:lnTo>
                  <a:pt x="1451109" y="2189202"/>
                </a:lnTo>
                <a:lnTo>
                  <a:pt x="1624949" y="2254788"/>
                </a:lnTo>
                <a:lnTo>
                  <a:pt x="1804961" y="2306864"/>
                </a:lnTo>
                <a:lnTo>
                  <a:pt x="1990534" y="2344818"/>
                </a:lnTo>
                <a:lnTo>
                  <a:pt x="2181056" y="2368039"/>
                </a:lnTo>
                <a:lnTo>
                  <a:pt x="2375916" y="2375916"/>
                </a:lnTo>
                <a:close/>
              </a:path>
            </a:pathLst>
          </a:custGeom>
          <a:solidFill>
            <a:srgbClr val="0086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76322" y="3941826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2375916" y="2375916"/>
                </a:moveTo>
                <a:lnTo>
                  <a:pt x="2181056" y="2368039"/>
                </a:lnTo>
                <a:lnTo>
                  <a:pt x="1990534" y="2344818"/>
                </a:lnTo>
                <a:lnTo>
                  <a:pt x="1804961" y="2306864"/>
                </a:lnTo>
                <a:lnTo>
                  <a:pt x="1624949" y="2254788"/>
                </a:lnTo>
                <a:lnTo>
                  <a:pt x="1451109" y="2189202"/>
                </a:lnTo>
                <a:lnTo>
                  <a:pt x="1284053" y="2110717"/>
                </a:lnTo>
                <a:lnTo>
                  <a:pt x="1124392" y="2019944"/>
                </a:lnTo>
                <a:lnTo>
                  <a:pt x="972738" y="1917496"/>
                </a:lnTo>
                <a:lnTo>
                  <a:pt x="829702" y="1803984"/>
                </a:lnTo>
                <a:lnTo>
                  <a:pt x="695896" y="1680019"/>
                </a:lnTo>
                <a:lnTo>
                  <a:pt x="571931" y="1546213"/>
                </a:lnTo>
                <a:lnTo>
                  <a:pt x="458419" y="1403177"/>
                </a:lnTo>
                <a:lnTo>
                  <a:pt x="355971" y="1251523"/>
                </a:lnTo>
                <a:lnTo>
                  <a:pt x="265198" y="1091862"/>
                </a:lnTo>
                <a:lnTo>
                  <a:pt x="186713" y="924806"/>
                </a:lnTo>
                <a:lnTo>
                  <a:pt x="121127" y="750966"/>
                </a:lnTo>
                <a:lnTo>
                  <a:pt x="69051" y="570954"/>
                </a:lnTo>
                <a:lnTo>
                  <a:pt x="31097" y="385381"/>
                </a:lnTo>
                <a:lnTo>
                  <a:pt x="7876" y="194859"/>
                </a:lnTo>
                <a:lnTo>
                  <a:pt x="0" y="0"/>
                </a:lnTo>
                <a:lnTo>
                  <a:pt x="2375916" y="0"/>
                </a:lnTo>
                <a:lnTo>
                  <a:pt x="2375916" y="2375916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21529" y="4024122"/>
            <a:ext cx="750951" cy="312039"/>
          </a:xfrm>
          <a:custGeom>
            <a:avLst/>
            <a:gdLst/>
            <a:ahLst/>
            <a:cxnLst/>
            <a:rect l="l" t="t" r="r" b="b"/>
            <a:pathLst>
              <a:path w="750951" h="312038">
                <a:moveTo>
                  <a:pt x="385571" y="312039"/>
                </a:moveTo>
                <a:lnTo>
                  <a:pt x="415540" y="311004"/>
                </a:lnTo>
                <a:lnTo>
                  <a:pt x="444840" y="307955"/>
                </a:lnTo>
                <a:lnTo>
                  <a:pt x="473379" y="302970"/>
                </a:lnTo>
                <a:lnTo>
                  <a:pt x="501063" y="296131"/>
                </a:lnTo>
                <a:lnTo>
                  <a:pt x="527798" y="287518"/>
                </a:lnTo>
                <a:lnTo>
                  <a:pt x="553488" y="277210"/>
                </a:lnTo>
                <a:lnTo>
                  <a:pt x="578042" y="265289"/>
                </a:lnTo>
                <a:lnTo>
                  <a:pt x="601364" y="251834"/>
                </a:lnTo>
                <a:lnTo>
                  <a:pt x="623360" y="236927"/>
                </a:lnTo>
                <a:lnTo>
                  <a:pt x="643937" y="220646"/>
                </a:lnTo>
                <a:lnTo>
                  <a:pt x="663001" y="203073"/>
                </a:lnTo>
                <a:lnTo>
                  <a:pt x="680456" y="184288"/>
                </a:lnTo>
                <a:lnTo>
                  <a:pt x="696211" y="164370"/>
                </a:lnTo>
                <a:lnTo>
                  <a:pt x="710169" y="143401"/>
                </a:lnTo>
                <a:lnTo>
                  <a:pt x="722239" y="121461"/>
                </a:lnTo>
                <a:lnTo>
                  <a:pt x="732324" y="98630"/>
                </a:lnTo>
                <a:lnTo>
                  <a:pt x="740332" y="74988"/>
                </a:lnTo>
                <a:lnTo>
                  <a:pt x="746169" y="50615"/>
                </a:lnTo>
                <a:lnTo>
                  <a:pt x="749739" y="25592"/>
                </a:lnTo>
                <a:lnTo>
                  <a:pt x="750951" y="0"/>
                </a:lnTo>
                <a:lnTo>
                  <a:pt x="661797" y="0"/>
                </a:lnTo>
                <a:lnTo>
                  <a:pt x="661668" y="6817"/>
                </a:lnTo>
                <a:lnTo>
                  <a:pt x="660741" y="19486"/>
                </a:lnTo>
                <a:lnTo>
                  <a:pt x="656274" y="44359"/>
                </a:lnTo>
                <a:lnTo>
                  <a:pt x="648448" y="68443"/>
                </a:lnTo>
                <a:lnTo>
                  <a:pt x="637413" y="91537"/>
                </a:lnTo>
                <a:lnTo>
                  <a:pt x="623323" y="113439"/>
                </a:lnTo>
                <a:lnTo>
                  <a:pt x="606327" y="133946"/>
                </a:lnTo>
                <a:lnTo>
                  <a:pt x="586577" y="152857"/>
                </a:lnTo>
                <a:lnTo>
                  <a:pt x="564225" y="169970"/>
                </a:lnTo>
                <a:lnTo>
                  <a:pt x="539421" y="185082"/>
                </a:lnTo>
                <a:lnTo>
                  <a:pt x="512317" y="197993"/>
                </a:lnTo>
                <a:lnTo>
                  <a:pt x="491774" y="205729"/>
                </a:lnTo>
                <a:lnTo>
                  <a:pt x="470859" y="212000"/>
                </a:lnTo>
                <a:lnTo>
                  <a:pt x="449669" y="216831"/>
                </a:lnTo>
                <a:lnTo>
                  <a:pt x="428300" y="220245"/>
                </a:lnTo>
                <a:lnTo>
                  <a:pt x="406848" y="222267"/>
                </a:lnTo>
                <a:lnTo>
                  <a:pt x="385408" y="222922"/>
                </a:lnTo>
                <a:lnTo>
                  <a:pt x="364076" y="222235"/>
                </a:lnTo>
                <a:lnTo>
                  <a:pt x="342948" y="220229"/>
                </a:lnTo>
                <a:lnTo>
                  <a:pt x="322120" y="216929"/>
                </a:lnTo>
                <a:lnTo>
                  <a:pt x="301688" y="212359"/>
                </a:lnTo>
                <a:lnTo>
                  <a:pt x="281747" y="206545"/>
                </a:lnTo>
                <a:lnTo>
                  <a:pt x="262394" y="199510"/>
                </a:lnTo>
                <a:lnTo>
                  <a:pt x="243723" y="191280"/>
                </a:lnTo>
                <a:lnTo>
                  <a:pt x="225832" y="181878"/>
                </a:lnTo>
                <a:lnTo>
                  <a:pt x="208815" y="171328"/>
                </a:lnTo>
                <a:lnTo>
                  <a:pt x="192769" y="159657"/>
                </a:lnTo>
                <a:lnTo>
                  <a:pt x="177790" y="146887"/>
                </a:lnTo>
                <a:lnTo>
                  <a:pt x="163972" y="133044"/>
                </a:lnTo>
                <a:lnTo>
                  <a:pt x="151413" y="118151"/>
                </a:lnTo>
                <a:lnTo>
                  <a:pt x="140207" y="102235"/>
                </a:lnTo>
                <a:lnTo>
                  <a:pt x="178307" y="102235"/>
                </a:lnTo>
                <a:lnTo>
                  <a:pt x="64769" y="0"/>
                </a:lnTo>
                <a:lnTo>
                  <a:pt x="0" y="102235"/>
                </a:lnTo>
                <a:lnTo>
                  <a:pt x="40385" y="102235"/>
                </a:lnTo>
                <a:lnTo>
                  <a:pt x="48691" y="120759"/>
                </a:lnTo>
                <a:lnTo>
                  <a:pt x="58256" y="138631"/>
                </a:lnTo>
                <a:lnTo>
                  <a:pt x="69028" y="155817"/>
                </a:lnTo>
                <a:lnTo>
                  <a:pt x="80954" y="172286"/>
                </a:lnTo>
                <a:lnTo>
                  <a:pt x="93981" y="188005"/>
                </a:lnTo>
                <a:lnTo>
                  <a:pt x="108057" y="202943"/>
                </a:lnTo>
                <a:lnTo>
                  <a:pt x="123128" y="217067"/>
                </a:lnTo>
                <a:lnTo>
                  <a:pt x="139141" y="230346"/>
                </a:lnTo>
                <a:lnTo>
                  <a:pt x="156044" y="242747"/>
                </a:lnTo>
                <a:lnTo>
                  <a:pt x="173783" y="254238"/>
                </a:lnTo>
                <a:lnTo>
                  <a:pt x="192307" y="264786"/>
                </a:lnTo>
                <a:lnTo>
                  <a:pt x="211561" y="274361"/>
                </a:lnTo>
                <a:lnTo>
                  <a:pt x="231494" y="282930"/>
                </a:lnTo>
                <a:lnTo>
                  <a:pt x="252052" y="290460"/>
                </a:lnTo>
                <a:lnTo>
                  <a:pt x="273182" y="296920"/>
                </a:lnTo>
                <a:lnTo>
                  <a:pt x="294833" y="302277"/>
                </a:lnTo>
                <a:lnTo>
                  <a:pt x="316949" y="306499"/>
                </a:lnTo>
                <a:lnTo>
                  <a:pt x="339480" y="309555"/>
                </a:lnTo>
                <a:lnTo>
                  <a:pt x="362372" y="311412"/>
                </a:lnTo>
                <a:lnTo>
                  <a:pt x="385571" y="312039"/>
                </a:lnTo>
                <a:close/>
              </a:path>
            </a:pathLst>
          </a:custGeom>
          <a:solidFill>
            <a:srgbClr val="AACD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21529" y="4024122"/>
            <a:ext cx="750951" cy="312039"/>
          </a:xfrm>
          <a:custGeom>
            <a:avLst/>
            <a:gdLst/>
            <a:ahLst/>
            <a:cxnLst/>
            <a:rect l="l" t="t" r="r" b="b"/>
            <a:pathLst>
              <a:path w="750951" h="312038">
                <a:moveTo>
                  <a:pt x="750951" y="0"/>
                </a:moveTo>
                <a:lnTo>
                  <a:pt x="749739" y="25592"/>
                </a:lnTo>
                <a:lnTo>
                  <a:pt x="746169" y="50615"/>
                </a:lnTo>
                <a:lnTo>
                  <a:pt x="740332" y="74988"/>
                </a:lnTo>
                <a:lnTo>
                  <a:pt x="732324" y="98630"/>
                </a:lnTo>
                <a:lnTo>
                  <a:pt x="722239" y="121461"/>
                </a:lnTo>
                <a:lnTo>
                  <a:pt x="710169" y="143401"/>
                </a:lnTo>
                <a:lnTo>
                  <a:pt x="696211" y="164370"/>
                </a:lnTo>
                <a:lnTo>
                  <a:pt x="680456" y="184288"/>
                </a:lnTo>
                <a:lnTo>
                  <a:pt x="663001" y="203073"/>
                </a:lnTo>
                <a:lnTo>
                  <a:pt x="643937" y="220646"/>
                </a:lnTo>
                <a:lnTo>
                  <a:pt x="623360" y="236927"/>
                </a:lnTo>
                <a:lnTo>
                  <a:pt x="601364" y="251834"/>
                </a:lnTo>
                <a:lnTo>
                  <a:pt x="578042" y="265289"/>
                </a:lnTo>
                <a:lnTo>
                  <a:pt x="553488" y="277210"/>
                </a:lnTo>
                <a:lnTo>
                  <a:pt x="527798" y="287518"/>
                </a:lnTo>
                <a:lnTo>
                  <a:pt x="501063" y="296131"/>
                </a:lnTo>
                <a:lnTo>
                  <a:pt x="473379" y="302970"/>
                </a:lnTo>
                <a:lnTo>
                  <a:pt x="444840" y="307955"/>
                </a:lnTo>
                <a:lnTo>
                  <a:pt x="415540" y="311004"/>
                </a:lnTo>
                <a:lnTo>
                  <a:pt x="385571" y="312039"/>
                </a:lnTo>
                <a:lnTo>
                  <a:pt x="362372" y="311412"/>
                </a:lnTo>
                <a:lnTo>
                  <a:pt x="316949" y="306499"/>
                </a:lnTo>
                <a:lnTo>
                  <a:pt x="273182" y="296920"/>
                </a:lnTo>
                <a:lnTo>
                  <a:pt x="231494" y="282930"/>
                </a:lnTo>
                <a:lnTo>
                  <a:pt x="192307" y="264786"/>
                </a:lnTo>
                <a:lnTo>
                  <a:pt x="156044" y="242747"/>
                </a:lnTo>
                <a:lnTo>
                  <a:pt x="123128" y="217067"/>
                </a:lnTo>
                <a:lnTo>
                  <a:pt x="93981" y="188005"/>
                </a:lnTo>
                <a:lnTo>
                  <a:pt x="69028" y="155817"/>
                </a:lnTo>
                <a:lnTo>
                  <a:pt x="48691" y="120759"/>
                </a:lnTo>
                <a:lnTo>
                  <a:pt x="40385" y="102235"/>
                </a:lnTo>
                <a:lnTo>
                  <a:pt x="0" y="102235"/>
                </a:lnTo>
                <a:lnTo>
                  <a:pt x="64769" y="0"/>
                </a:lnTo>
                <a:lnTo>
                  <a:pt x="178307" y="102235"/>
                </a:lnTo>
                <a:lnTo>
                  <a:pt x="140207" y="102235"/>
                </a:lnTo>
                <a:lnTo>
                  <a:pt x="151413" y="118151"/>
                </a:lnTo>
                <a:lnTo>
                  <a:pt x="163972" y="133044"/>
                </a:lnTo>
                <a:lnTo>
                  <a:pt x="177790" y="146887"/>
                </a:lnTo>
                <a:lnTo>
                  <a:pt x="192769" y="159657"/>
                </a:lnTo>
                <a:lnTo>
                  <a:pt x="208815" y="171328"/>
                </a:lnTo>
                <a:lnTo>
                  <a:pt x="225832" y="181878"/>
                </a:lnTo>
                <a:lnTo>
                  <a:pt x="243723" y="191280"/>
                </a:lnTo>
                <a:lnTo>
                  <a:pt x="262394" y="199510"/>
                </a:lnTo>
                <a:lnTo>
                  <a:pt x="281747" y="206545"/>
                </a:lnTo>
                <a:lnTo>
                  <a:pt x="301688" y="212359"/>
                </a:lnTo>
                <a:lnTo>
                  <a:pt x="322120" y="216929"/>
                </a:lnTo>
                <a:lnTo>
                  <a:pt x="342948" y="220229"/>
                </a:lnTo>
                <a:lnTo>
                  <a:pt x="364076" y="222235"/>
                </a:lnTo>
                <a:lnTo>
                  <a:pt x="385408" y="222922"/>
                </a:lnTo>
                <a:lnTo>
                  <a:pt x="406848" y="222267"/>
                </a:lnTo>
                <a:lnTo>
                  <a:pt x="428300" y="220245"/>
                </a:lnTo>
                <a:lnTo>
                  <a:pt x="449669" y="216831"/>
                </a:lnTo>
                <a:lnTo>
                  <a:pt x="470859" y="212000"/>
                </a:lnTo>
                <a:lnTo>
                  <a:pt x="491774" y="205729"/>
                </a:lnTo>
                <a:lnTo>
                  <a:pt x="512317" y="197993"/>
                </a:lnTo>
                <a:lnTo>
                  <a:pt x="539421" y="185082"/>
                </a:lnTo>
                <a:lnTo>
                  <a:pt x="564225" y="169970"/>
                </a:lnTo>
                <a:lnTo>
                  <a:pt x="586577" y="152857"/>
                </a:lnTo>
                <a:lnTo>
                  <a:pt x="606327" y="133946"/>
                </a:lnTo>
                <a:lnTo>
                  <a:pt x="623323" y="113439"/>
                </a:lnTo>
                <a:lnTo>
                  <a:pt x="637413" y="91537"/>
                </a:lnTo>
                <a:lnTo>
                  <a:pt x="648448" y="68443"/>
                </a:lnTo>
                <a:lnTo>
                  <a:pt x="656274" y="44359"/>
                </a:lnTo>
                <a:lnTo>
                  <a:pt x="660741" y="19486"/>
                </a:lnTo>
                <a:lnTo>
                  <a:pt x="661797" y="0"/>
                </a:lnTo>
                <a:lnTo>
                  <a:pt x="750951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59245" y="954785"/>
            <a:ext cx="3625596" cy="2389632"/>
          </a:xfrm>
          <a:custGeom>
            <a:avLst/>
            <a:gdLst/>
            <a:ahLst/>
            <a:cxnLst/>
            <a:rect l="l" t="t" r="r" b="b"/>
            <a:pathLst>
              <a:path w="3625596" h="2389631">
                <a:moveTo>
                  <a:pt x="0" y="239014"/>
                </a:moveTo>
                <a:lnTo>
                  <a:pt x="0" y="2150618"/>
                </a:lnTo>
                <a:lnTo>
                  <a:pt x="791" y="2170231"/>
                </a:lnTo>
                <a:lnTo>
                  <a:pt x="6942" y="2208080"/>
                </a:lnTo>
                <a:lnTo>
                  <a:pt x="26663" y="2260492"/>
                </a:lnTo>
                <a:lnTo>
                  <a:pt x="57509" y="2306196"/>
                </a:lnTo>
                <a:lnTo>
                  <a:pt x="97822" y="2343538"/>
                </a:lnTo>
                <a:lnTo>
                  <a:pt x="145946" y="2370859"/>
                </a:lnTo>
                <a:lnTo>
                  <a:pt x="200226" y="2386505"/>
                </a:lnTo>
                <a:lnTo>
                  <a:pt x="239014" y="2389632"/>
                </a:lnTo>
                <a:lnTo>
                  <a:pt x="3386582" y="2389632"/>
                </a:lnTo>
                <a:lnTo>
                  <a:pt x="3425369" y="2386505"/>
                </a:lnTo>
                <a:lnTo>
                  <a:pt x="3479649" y="2370859"/>
                </a:lnTo>
                <a:lnTo>
                  <a:pt x="3527773" y="2343538"/>
                </a:lnTo>
                <a:lnTo>
                  <a:pt x="3568086" y="2306196"/>
                </a:lnTo>
                <a:lnTo>
                  <a:pt x="3598932" y="2260492"/>
                </a:lnTo>
                <a:lnTo>
                  <a:pt x="3618653" y="2208080"/>
                </a:lnTo>
                <a:lnTo>
                  <a:pt x="3624804" y="2170231"/>
                </a:lnTo>
                <a:lnTo>
                  <a:pt x="3625596" y="2150618"/>
                </a:lnTo>
                <a:lnTo>
                  <a:pt x="3625596" y="239014"/>
                </a:lnTo>
                <a:lnTo>
                  <a:pt x="3622469" y="200226"/>
                </a:lnTo>
                <a:lnTo>
                  <a:pt x="3606823" y="145946"/>
                </a:lnTo>
                <a:lnTo>
                  <a:pt x="3579502" y="97822"/>
                </a:lnTo>
                <a:lnTo>
                  <a:pt x="3542160" y="57509"/>
                </a:lnTo>
                <a:lnTo>
                  <a:pt x="3496456" y="26663"/>
                </a:lnTo>
                <a:lnTo>
                  <a:pt x="3444044" y="6942"/>
                </a:lnTo>
                <a:lnTo>
                  <a:pt x="3406195" y="791"/>
                </a:lnTo>
                <a:lnTo>
                  <a:pt x="3386582" y="0"/>
                </a:lnTo>
                <a:lnTo>
                  <a:pt x="239014" y="0"/>
                </a:lnTo>
                <a:lnTo>
                  <a:pt x="200226" y="3126"/>
                </a:lnTo>
                <a:lnTo>
                  <a:pt x="145946" y="18772"/>
                </a:lnTo>
                <a:lnTo>
                  <a:pt x="97822" y="46093"/>
                </a:lnTo>
                <a:lnTo>
                  <a:pt x="57509" y="83435"/>
                </a:lnTo>
                <a:lnTo>
                  <a:pt x="26663" y="129139"/>
                </a:lnTo>
                <a:lnTo>
                  <a:pt x="6942" y="181551"/>
                </a:lnTo>
                <a:lnTo>
                  <a:pt x="791" y="219400"/>
                </a:lnTo>
                <a:lnTo>
                  <a:pt x="0" y="239014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59245" y="954785"/>
            <a:ext cx="3625596" cy="2389632"/>
          </a:xfrm>
          <a:custGeom>
            <a:avLst/>
            <a:gdLst/>
            <a:ahLst/>
            <a:cxnLst/>
            <a:rect l="l" t="t" r="r" b="b"/>
            <a:pathLst>
              <a:path w="3625596" h="2389631">
                <a:moveTo>
                  <a:pt x="0" y="239014"/>
                </a:moveTo>
                <a:lnTo>
                  <a:pt x="3126" y="200226"/>
                </a:lnTo>
                <a:lnTo>
                  <a:pt x="18772" y="145946"/>
                </a:lnTo>
                <a:lnTo>
                  <a:pt x="46093" y="97822"/>
                </a:lnTo>
                <a:lnTo>
                  <a:pt x="83435" y="57509"/>
                </a:lnTo>
                <a:lnTo>
                  <a:pt x="129139" y="26663"/>
                </a:lnTo>
                <a:lnTo>
                  <a:pt x="181551" y="6942"/>
                </a:lnTo>
                <a:lnTo>
                  <a:pt x="219400" y="791"/>
                </a:lnTo>
                <a:lnTo>
                  <a:pt x="239014" y="0"/>
                </a:lnTo>
                <a:lnTo>
                  <a:pt x="3386582" y="0"/>
                </a:lnTo>
                <a:lnTo>
                  <a:pt x="3425369" y="3126"/>
                </a:lnTo>
                <a:lnTo>
                  <a:pt x="3479649" y="18772"/>
                </a:lnTo>
                <a:lnTo>
                  <a:pt x="3527773" y="46093"/>
                </a:lnTo>
                <a:lnTo>
                  <a:pt x="3568086" y="83435"/>
                </a:lnTo>
                <a:lnTo>
                  <a:pt x="3598932" y="129139"/>
                </a:lnTo>
                <a:lnTo>
                  <a:pt x="3618653" y="181551"/>
                </a:lnTo>
                <a:lnTo>
                  <a:pt x="3624804" y="219400"/>
                </a:lnTo>
                <a:lnTo>
                  <a:pt x="3625596" y="239014"/>
                </a:lnTo>
                <a:lnTo>
                  <a:pt x="3625596" y="2150618"/>
                </a:lnTo>
                <a:lnTo>
                  <a:pt x="3622469" y="2189405"/>
                </a:lnTo>
                <a:lnTo>
                  <a:pt x="3606823" y="2243685"/>
                </a:lnTo>
                <a:lnTo>
                  <a:pt x="3579502" y="2291809"/>
                </a:lnTo>
                <a:lnTo>
                  <a:pt x="3542160" y="2332122"/>
                </a:lnTo>
                <a:lnTo>
                  <a:pt x="3496456" y="2362968"/>
                </a:lnTo>
                <a:lnTo>
                  <a:pt x="3444044" y="2382689"/>
                </a:lnTo>
                <a:lnTo>
                  <a:pt x="3406195" y="2388840"/>
                </a:lnTo>
                <a:lnTo>
                  <a:pt x="3386582" y="2389632"/>
                </a:lnTo>
                <a:lnTo>
                  <a:pt x="239014" y="2389632"/>
                </a:lnTo>
                <a:lnTo>
                  <a:pt x="200226" y="2386505"/>
                </a:lnTo>
                <a:lnTo>
                  <a:pt x="145946" y="2370859"/>
                </a:lnTo>
                <a:lnTo>
                  <a:pt x="97822" y="2343538"/>
                </a:lnTo>
                <a:lnTo>
                  <a:pt x="57509" y="2306196"/>
                </a:lnTo>
                <a:lnTo>
                  <a:pt x="26663" y="2260492"/>
                </a:lnTo>
                <a:lnTo>
                  <a:pt x="6942" y="2208080"/>
                </a:lnTo>
                <a:lnTo>
                  <a:pt x="791" y="2170231"/>
                </a:lnTo>
                <a:lnTo>
                  <a:pt x="0" y="2150618"/>
                </a:lnTo>
                <a:lnTo>
                  <a:pt x="0" y="239014"/>
                </a:lnTo>
                <a:close/>
              </a:path>
            </a:pathLst>
          </a:custGeom>
          <a:ln w="25908">
            <a:solidFill>
              <a:srgbClr val="009F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61966" y="1456182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0" y="0"/>
                </a:moveTo>
                <a:lnTo>
                  <a:pt x="0" y="2375916"/>
                </a:lnTo>
                <a:lnTo>
                  <a:pt x="2375916" y="2375916"/>
                </a:lnTo>
                <a:lnTo>
                  <a:pt x="2368039" y="2181056"/>
                </a:lnTo>
                <a:lnTo>
                  <a:pt x="2344818" y="1990534"/>
                </a:lnTo>
                <a:lnTo>
                  <a:pt x="2306864" y="1804961"/>
                </a:lnTo>
                <a:lnTo>
                  <a:pt x="2254788" y="1624949"/>
                </a:lnTo>
                <a:lnTo>
                  <a:pt x="2189202" y="1451109"/>
                </a:lnTo>
                <a:lnTo>
                  <a:pt x="2110717" y="1284053"/>
                </a:lnTo>
                <a:lnTo>
                  <a:pt x="2019944" y="1124392"/>
                </a:lnTo>
                <a:lnTo>
                  <a:pt x="1917496" y="972738"/>
                </a:lnTo>
                <a:lnTo>
                  <a:pt x="1803984" y="829702"/>
                </a:lnTo>
                <a:lnTo>
                  <a:pt x="1680019" y="695896"/>
                </a:lnTo>
                <a:lnTo>
                  <a:pt x="1546213" y="571931"/>
                </a:lnTo>
                <a:lnTo>
                  <a:pt x="1403177" y="458419"/>
                </a:lnTo>
                <a:lnTo>
                  <a:pt x="1251523" y="355971"/>
                </a:lnTo>
                <a:lnTo>
                  <a:pt x="1091862" y="265198"/>
                </a:lnTo>
                <a:lnTo>
                  <a:pt x="924806" y="186713"/>
                </a:lnTo>
                <a:lnTo>
                  <a:pt x="750966" y="121127"/>
                </a:lnTo>
                <a:lnTo>
                  <a:pt x="570954" y="69051"/>
                </a:lnTo>
                <a:lnTo>
                  <a:pt x="385381" y="31097"/>
                </a:lnTo>
                <a:lnTo>
                  <a:pt x="194859" y="7876"/>
                </a:lnTo>
                <a:lnTo>
                  <a:pt x="0" y="0"/>
                </a:lnTo>
                <a:close/>
              </a:path>
            </a:pathLst>
          </a:custGeom>
          <a:solidFill>
            <a:srgbClr val="0086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61966" y="1456182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0" y="0"/>
                </a:moveTo>
                <a:lnTo>
                  <a:pt x="194859" y="7876"/>
                </a:lnTo>
                <a:lnTo>
                  <a:pt x="385381" y="31097"/>
                </a:lnTo>
                <a:lnTo>
                  <a:pt x="570954" y="69051"/>
                </a:lnTo>
                <a:lnTo>
                  <a:pt x="750966" y="121127"/>
                </a:lnTo>
                <a:lnTo>
                  <a:pt x="924806" y="186713"/>
                </a:lnTo>
                <a:lnTo>
                  <a:pt x="1091862" y="265198"/>
                </a:lnTo>
                <a:lnTo>
                  <a:pt x="1251523" y="355971"/>
                </a:lnTo>
                <a:lnTo>
                  <a:pt x="1403177" y="458419"/>
                </a:lnTo>
                <a:lnTo>
                  <a:pt x="1546213" y="571931"/>
                </a:lnTo>
                <a:lnTo>
                  <a:pt x="1680019" y="695896"/>
                </a:lnTo>
                <a:lnTo>
                  <a:pt x="1803984" y="829702"/>
                </a:lnTo>
                <a:lnTo>
                  <a:pt x="1917496" y="972738"/>
                </a:lnTo>
                <a:lnTo>
                  <a:pt x="2019944" y="1124392"/>
                </a:lnTo>
                <a:lnTo>
                  <a:pt x="2110717" y="1284053"/>
                </a:lnTo>
                <a:lnTo>
                  <a:pt x="2189202" y="1451109"/>
                </a:lnTo>
                <a:lnTo>
                  <a:pt x="2254788" y="1624949"/>
                </a:lnTo>
                <a:lnTo>
                  <a:pt x="2306864" y="1804961"/>
                </a:lnTo>
                <a:lnTo>
                  <a:pt x="2344818" y="1990534"/>
                </a:lnTo>
                <a:lnTo>
                  <a:pt x="2368039" y="2181056"/>
                </a:lnTo>
                <a:lnTo>
                  <a:pt x="2375916" y="2375916"/>
                </a:lnTo>
                <a:lnTo>
                  <a:pt x="0" y="2375916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3077" y="1064514"/>
            <a:ext cx="3514344" cy="2150364"/>
          </a:xfrm>
          <a:custGeom>
            <a:avLst/>
            <a:gdLst/>
            <a:ahLst/>
            <a:cxnLst/>
            <a:rect l="l" t="t" r="r" b="b"/>
            <a:pathLst>
              <a:path w="3514344" h="2150364">
                <a:moveTo>
                  <a:pt x="0" y="215010"/>
                </a:moveTo>
                <a:lnTo>
                  <a:pt x="0" y="1935352"/>
                </a:lnTo>
                <a:lnTo>
                  <a:pt x="712" y="1952986"/>
                </a:lnTo>
                <a:lnTo>
                  <a:pt x="10963" y="2003312"/>
                </a:lnTo>
                <a:lnTo>
                  <a:pt x="32218" y="2048610"/>
                </a:lnTo>
                <a:lnTo>
                  <a:pt x="62984" y="2087387"/>
                </a:lnTo>
                <a:lnTo>
                  <a:pt x="101766" y="2118149"/>
                </a:lnTo>
                <a:lnTo>
                  <a:pt x="147069" y="2139402"/>
                </a:lnTo>
                <a:lnTo>
                  <a:pt x="197400" y="2149651"/>
                </a:lnTo>
                <a:lnTo>
                  <a:pt x="215036" y="2150363"/>
                </a:lnTo>
                <a:lnTo>
                  <a:pt x="3299333" y="2150363"/>
                </a:lnTo>
                <a:lnTo>
                  <a:pt x="3351001" y="2144115"/>
                </a:lnTo>
                <a:lnTo>
                  <a:pt x="3398141" y="2126364"/>
                </a:lnTo>
                <a:lnTo>
                  <a:pt x="3439258" y="2098606"/>
                </a:lnTo>
                <a:lnTo>
                  <a:pt x="3472858" y="2062334"/>
                </a:lnTo>
                <a:lnTo>
                  <a:pt x="3497447" y="2019044"/>
                </a:lnTo>
                <a:lnTo>
                  <a:pt x="3511529" y="1970228"/>
                </a:lnTo>
                <a:lnTo>
                  <a:pt x="3514344" y="1935352"/>
                </a:lnTo>
                <a:lnTo>
                  <a:pt x="3514344" y="215010"/>
                </a:lnTo>
                <a:lnTo>
                  <a:pt x="3508095" y="163342"/>
                </a:lnTo>
                <a:lnTo>
                  <a:pt x="3490344" y="116202"/>
                </a:lnTo>
                <a:lnTo>
                  <a:pt x="3462586" y="75085"/>
                </a:lnTo>
                <a:lnTo>
                  <a:pt x="3426314" y="41485"/>
                </a:lnTo>
                <a:lnTo>
                  <a:pt x="3383024" y="16896"/>
                </a:lnTo>
                <a:lnTo>
                  <a:pt x="3334208" y="2814"/>
                </a:lnTo>
                <a:lnTo>
                  <a:pt x="3299333" y="0"/>
                </a:lnTo>
                <a:lnTo>
                  <a:pt x="215036" y="0"/>
                </a:lnTo>
                <a:lnTo>
                  <a:pt x="163361" y="6248"/>
                </a:lnTo>
                <a:lnTo>
                  <a:pt x="116216" y="23999"/>
                </a:lnTo>
                <a:lnTo>
                  <a:pt x="75094" y="51757"/>
                </a:lnTo>
                <a:lnTo>
                  <a:pt x="41490" y="88029"/>
                </a:lnTo>
                <a:lnTo>
                  <a:pt x="16899" y="131319"/>
                </a:lnTo>
                <a:lnTo>
                  <a:pt x="2814" y="180135"/>
                </a:lnTo>
                <a:lnTo>
                  <a:pt x="0" y="215010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3077" y="1064514"/>
            <a:ext cx="3514344" cy="2150364"/>
          </a:xfrm>
          <a:custGeom>
            <a:avLst/>
            <a:gdLst/>
            <a:ahLst/>
            <a:cxnLst/>
            <a:rect l="l" t="t" r="r" b="b"/>
            <a:pathLst>
              <a:path w="3514344" h="2150364">
                <a:moveTo>
                  <a:pt x="0" y="215010"/>
                </a:moveTo>
                <a:lnTo>
                  <a:pt x="6249" y="163342"/>
                </a:lnTo>
                <a:lnTo>
                  <a:pt x="24002" y="116202"/>
                </a:lnTo>
                <a:lnTo>
                  <a:pt x="51764" y="75085"/>
                </a:lnTo>
                <a:lnTo>
                  <a:pt x="88040" y="41485"/>
                </a:lnTo>
                <a:lnTo>
                  <a:pt x="131336" y="16896"/>
                </a:lnTo>
                <a:lnTo>
                  <a:pt x="180157" y="2814"/>
                </a:lnTo>
                <a:lnTo>
                  <a:pt x="215036" y="0"/>
                </a:lnTo>
                <a:lnTo>
                  <a:pt x="3299333" y="0"/>
                </a:lnTo>
                <a:lnTo>
                  <a:pt x="3351001" y="6248"/>
                </a:lnTo>
                <a:lnTo>
                  <a:pt x="3398141" y="23999"/>
                </a:lnTo>
                <a:lnTo>
                  <a:pt x="3439258" y="51757"/>
                </a:lnTo>
                <a:lnTo>
                  <a:pt x="3472858" y="88029"/>
                </a:lnTo>
                <a:lnTo>
                  <a:pt x="3497447" y="131319"/>
                </a:lnTo>
                <a:lnTo>
                  <a:pt x="3511529" y="180135"/>
                </a:lnTo>
                <a:lnTo>
                  <a:pt x="3514344" y="215010"/>
                </a:lnTo>
                <a:lnTo>
                  <a:pt x="3514344" y="1935352"/>
                </a:lnTo>
                <a:lnTo>
                  <a:pt x="3508095" y="1987021"/>
                </a:lnTo>
                <a:lnTo>
                  <a:pt x="3490344" y="2034161"/>
                </a:lnTo>
                <a:lnTo>
                  <a:pt x="3462586" y="2075278"/>
                </a:lnTo>
                <a:lnTo>
                  <a:pt x="3426314" y="2108878"/>
                </a:lnTo>
                <a:lnTo>
                  <a:pt x="3383024" y="2133467"/>
                </a:lnTo>
                <a:lnTo>
                  <a:pt x="3334208" y="2147549"/>
                </a:lnTo>
                <a:lnTo>
                  <a:pt x="3299333" y="2150363"/>
                </a:lnTo>
                <a:lnTo>
                  <a:pt x="215036" y="2150363"/>
                </a:lnTo>
                <a:lnTo>
                  <a:pt x="163361" y="2144115"/>
                </a:lnTo>
                <a:lnTo>
                  <a:pt x="116216" y="2126364"/>
                </a:lnTo>
                <a:lnTo>
                  <a:pt x="75094" y="2098606"/>
                </a:lnTo>
                <a:lnTo>
                  <a:pt x="41490" y="2062334"/>
                </a:lnTo>
                <a:lnTo>
                  <a:pt x="16899" y="2019044"/>
                </a:lnTo>
                <a:lnTo>
                  <a:pt x="2814" y="1970228"/>
                </a:lnTo>
                <a:lnTo>
                  <a:pt x="0" y="1935352"/>
                </a:lnTo>
                <a:lnTo>
                  <a:pt x="0" y="215010"/>
                </a:lnTo>
                <a:close/>
              </a:path>
            </a:pathLst>
          </a:custGeom>
          <a:ln w="25908">
            <a:solidFill>
              <a:srgbClr val="009FA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76322" y="1456182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0" y="2375916"/>
                </a:moveTo>
                <a:lnTo>
                  <a:pt x="2375916" y="2375916"/>
                </a:lnTo>
                <a:lnTo>
                  <a:pt x="2375916" y="0"/>
                </a:lnTo>
                <a:lnTo>
                  <a:pt x="2181056" y="7876"/>
                </a:lnTo>
                <a:lnTo>
                  <a:pt x="1990534" y="31097"/>
                </a:lnTo>
                <a:lnTo>
                  <a:pt x="1804961" y="69051"/>
                </a:lnTo>
                <a:lnTo>
                  <a:pt x="1624949" y="121127"/>
                </a:lnTo>
                <a:lnTo>
                  <a:pt x="1451109" y="186713"/>
                </a:lnTo>
                <a:lnTo>
                  <a:pt x="1284053" y="265198"/>
                </a:lnTo>
                <a:lnTo>
                  <a:pt x="1124392" y="355971"/>
                </a:lnTo>
                <a:lnTo>
                  <a:pt x="972738" y="458419"/>
                </a:lnTo>
                <a:lnTo>
                  <a:pt x="829702" y="571931"/>
                </a:lnTo>
                <a:lnTo>
                  <a:pt x="695896" y="695896"/>
                </a:lnTo>
                <a:lnTo>
                  <a:pt x="571931" y="829702"/>
                </a:lnTo>
                <a:lnTo>
                  <a:pt x="458419" y="972738"/>
                </a:lnTo>
                <a:lnTo>
                  <a:pt x="355971" y="1124392"/>
                </a:lnTo>
                <a:lnTo>
                  <a:pt x="265198" y="1284053"/>
                </a:lnTo>
                <a:lnTo>
                  <a:pt x="186713" y="1451109"/>
                </a:lnTo>
                <a:lnTo>
                  <a:pt x="121127" y="1624949"/>
                </a:lnTo>
                <a:lnTo>
                  <a:pt x="69051" y="1804961"/>
                </a:lnTo>
                <a:lnTo>
                  <a:pt x="31097" y="1990534"/>
                </a:lnTo>
                <a:lnTo>
                  <a:pt x="7876" y="2181056"/>
                </a:lnTo>
                <a:lnTo>
                  <a:pt x="0" y="2375916"/>
                </a:lnTo>
                <a:close/>
              </a:path>
            </a:pathLst>
          </a:custGeom>
          <a:solidFill>
            <a:srgbClr val="0086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76322" y="1456182"/>
            <a:ext cx="2375916" cy="2375916"/>
          </a:xfrm>
          <a:custGeom>
            <a:avLst/>
            <a:gdLst/>
            <a:ahLst/>
            <a:cxnLst/>
            <a:rect l="l" t="t" r="r" b="b"/>
            <a:pathLst>
              <a:path w="2375916" h="2375916">
                <a:moveTo>
                  <a:pt x="0" y="2375916"/>
                </a:moveTo>
                <a:lnTo>
                  <a:pt x="7876" y="2181056"/>
                </a:lnTo>
                <a:lnTo>
                  <a:pt x="31097" y="1990534"/>
                </a:lnTo>
                <a:lnTo>
                  <a:pt x="69051" y="1804961"/>
                </a:lnTo>
                <a:lnTo>
                  <a:pt x="121127" y="1624949"/>
                </a:lnTo>
                <a:lnTo>
                  <a:pt x="186713" y="1451109"/>
                </a:lnTo>
                <a:lnTo>
                  <a:pt x="265198" y="1284053"/>
                </a:lnTo>
                <a:lnTo>
                  <a:pt x="355971" y="1124392"/>
                </a:lnTo>
                <a:lnTo>
                  <a:pt x="458419" y="972738"/>
                </a:lnTo>
                <a:lnTo>
                  <a:pt x="571931" y="829702"/>
                </a:lnTo>
                <a:lnTo>
                  <a:pt x="695896" y="695896"/>
                </a:lnTo>
                <a:lnTo>
                  <a:pt x="829702" y="571931"/>
                </a:lnTo>
                <a:lnTo>
                  <a:pt x="972738" y="458419"/>
                </a:lnTo>
                <a:lnTo>
                  <a:pt x="1124392" y="355971"/>
                </a:lnTo>
                <a:lnTo>
                  <a:pt x="1284053" y="265198"/>
                </a:lnTo>
                <a:lnTo>
                  <a:pt x="1451109" y="186713"/>
                </a:lnTo>
                <a:lnTo>
                  <a:pt x="1624949" y="121127"/>
                </a:lnTo>
                <a:lnTo>
                  <a:pt x="1804961" y="69051"/>
                </a:lnTo>
                <a:lnTo>
                  <a:pt x="1990534" y="31097"/>
                </a:lnTo>
                <a:lnTo>
                  <a:pt x="2181056" y="7876"/>
                </a:lnTo>
                <a:lnTo>
                  <a:pt x="2375916" y="0"/>
                </a:lnTo>
                <a:lnTo>
                  <a:pt x="2375916" y="2375916"/>
                </a:lnTo>
                <a:lnTo>
                  <a:pt x="0" y="2375916"/>
                </a:lnTo>
                <a:close/>
              </a:path>
            </a:pathLst>
          </a:custGeom>
          <a:ln w="25908">
            <a:solidFill>
              <a:srgbClr val="0091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41723" y="3437762"/>
            <a:ext cx="750951" cy="312039"/>
          </a:xfrm>
          <a:custGeom>
            <a:avLst/>
            <a:gdLst/>
            <a:ahLst/>
            <a:cxnLst/>
            <a:rect l="l" t="t" r="r" b="b"/>
            <a:pathLst>
              <a:path w="750951" h="312038">
                <a:moveTo>
                  <a:pt x="692694" y="173407"/>
                </a:moveTo>
                <a:lnTo>
                  <a:pt x="669996" y="139752"/>
                </a:lnTo>
                <a:lnTo>
                  <a:pt x="642893" y="109095"/>
                </a:lnTo>
                <a:lnTo>
                  <a:pt x="611809" y="81692"/>
                </a:lnTo>
                <a:lnTo>
                  <a:pt x="577167" y="57800"/>
                </a:lnTo>
                <a:lnTo>
                  <a:pt x="539389" y="37677"/>
                </a:lnTo>
                <a:lnTo>
                  <a:pt x="498898" y="21578"/>
                </a:lnTo>
                <a:lnTo>
                  <a:pt x="456117" y="9761"/>
                </a:lnTo>
                <a:lnTo>
                  <a:pt x="411470" y="2483"/>
                </a:lnTo>
                <a:lnTo>
                  <a:pt x="365379" y="0"/>
                </a:lnTo>
                <a:lnTo>
                  <a:pt x="335410" y="1034"/>
                </a:lnTo>
                <a:lnTo>
                  <a:pt x="306110" y="4083"/>
                </a:lnTo>
                <a:lnTo>
                  <a:pt x="277571" y="9068"/>
                </a:lnTo>
                <a:lnTo>
                  <a:pt x="249887" y="15907"/>
                </a:lnTo>
                <a:lnTo>
                  <a:pt x="223152" y="24520"/>
                </a:lnTo>
                <a:lnTo>
                  <a:pt x="197462" y="34828"/>
                </a:lnTo>
                <a:lnTo>
                  <a:pt x="172908" y="46749"/>
                </a:lnTo>
                <a:lnTo>
                  <a:pt x="149586" y="60204"/>
                </a:lnTo>
                <a:lnTo>
                  <a:pt x="127590" y="75111"/>
                </a:lnTo>
                <a:lnTo>
                  <a:pt x="107013" y="91392"/>
                </a:lnTo>
                <a:lnTo>
                  <a:pt x="87949" y="108965"/>
                </a:lnTo>
                <a:lnTo>
                  <a:pt x="70494" y="127750"/>
                </a:lnTo>
                <a:lnTo>
                  <a:pt x="54739" y="147668"/>
                </a:lnTo>
                <a:lnTo>
                  <a:pt x="40781" y="168637"/>
                </a:lnTo>
                <a:lnTo>
                  <a:pt x="28711" y="190577"/>
                </a:lnTo>
                <a:lnTo>
                  <a:pt x="18626" y="213408"/>
                </a:lnTo>
                <a:lnTo>
                  <a:pt x="10618" y="237050"/>
                </a:lnTo>
                <a:lnTo>
                  <a:pt x="4781" y="261423"/>
                </a:lnTo>
                <a:lnTo>
                  <a:pt x="1211" y="286446"/>
                </a:lnTo>
                <a:lnTo>
                  <a:pt x="0" y="312038"/>
                </a:lnTo>
                <a:lnTo>
                  <a:pt x="89154" y="312038"/>
                </a:lnTo>
                <a:lnTo>
                  <a:pt x="89282" y="305221"/>
                </a:lnTo>
                <a:lnTo>
                  <a:pt x="90209" y="292552"/>
                </a:lnTo>
                <a:lnTo>
                  <a:pt x="94676" y="267679"/>
                </a:lnTo>
                <a:lnTo>
                  <a:pt x="102502" y="243595"/>
                </a:lnTo>
                <a:lnTo>
                  <a:pt x="113537" y="220501"/>
                </a:lnTo>
                <a:lnTo>
                  <a:pt x="127627" y="198599"/>
                </a:lnTo>
                <a:lnTo>
                  <a:pt x="144623" y="178092"/>
                </a:lnTo>
                <a:lnTo>
                  <a:pt x="164373" y="159181"/>
                </a:lnTo>
                <a:lnTo>
                  <a:pt x="186725" y="142068"/>
                </a:lnTo>
                <a:lnTo>
                  <a:pt x="211529" y="126956"/>
                </a:lnTo>
                <a:lnTo>
                  <a:pt x="238633" y="114045"/>
                </a:lnTo>
                <a:lnTo>
                  <a:pt x="259176" y="106309"/>
                </a:lnTo>
                <a:lnTo>
                  <a:pt x="280091" y="100038"/>
                </a:lnTo>
                <a:lnTo>
                  <a:pt x="301281" y="95207"/>
                </a:lnTo>
                <a:lnTo>
                  <a:pt x="322650" y="91793"/>
                </a:lnTo>
                <a:lnTo>
                  <a:pt x="344102" y="89771"/>
                </a:lnTo>
                <a:lnTo>
                  <a:pt x="365542" y="89116"/>
                </a:lnTo>
                <a:lnTo>
                  <a:pt x="386874" y="89803"/>
                </a:lnTo>
                <a:lnTo>
                  <a:pt x="408002" y="91809"/>
                </a:lnTo>
                <a:lnTo>
                  <a:pt x="428830" y="95109"/>
                </a:lnTo>
                <a:lnTo>
                  <a:pt x="449262" y="99679"/>
                </a:lnTo>
                <a:lnTo>
                  <a:pt x="469203" y="105493"/>
                </a:lnTo>
                <a:lnTo>
                  <a:pt x="488556" y="112528"/>
                </a:lnTo>
                <a:lnTo>
                  <a:pt x="507227" y="120758"/>
                </a:lnTo>
                <a:lnTo>
                  <a:pt x="525118" y="130160"/>
                </a:lnTo>
                <a:lnTo>
                  <a:pt x="542135" y="140710"/>
                </a:lnTo>
                <a:lnTo>
                  <a:pt x="558181" y="152381"/>
                </a:lnTo>
                <a:lnTo>
                  <a:pt x="573160" y="165151"/>
                </a:lnTo>
                <a:lnTo>
                  <a:pt x="586978" y="178994"/>
                </a:lnTo>
                <a:lnTo>
                  <a:pt x="599537" y="193887"/>
                </a:lnTo>
                <a:lnTo>
                  <a:pt x="610743" y="209803"/>
                </a:lnTo>
                <a:lnTo>
                  <a:pt x="572643" y="209803"/>
                </a:lnTo>
                <a:lnTo>
                  <a:pt x="686181" y="312038"/>
                </a:lnTo>
                <a:lnTo>
                  <a:pt x="750951" y="209803"/>
                </a:lnTo>
                <a:lnTo>
                  <a:pt x="710565" y="209803"/>
                </a:lnTo>
                <a:lnTo>
                  <a:pt x="702259" y="191279"/>
                </a:lnTo>
                <a:lnTo>
                  <a:pt x="692694" y="173407"/>
                </a:lnTo>
                <a:close/>
              </a:path>
            </a:pathLst>
          </a:custGeom>
          <a:solidFill>
            <a:srgbClr val="AACD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41723" y="3437762"/>
            <a:ext cx="750951" cy="312039"/>
          </a:xfrm>
          <a:custGeom>
            <a:avLst/>
            <a:gdLst/>
            <a:ahLst/>
            <a:cxnLst/>
            <a:rect l="l" t="t" r="r" b="b"/>
            <a:pathLst>
              <a:path w="750951" h="312038">
                <a:moveTo>
                  <a:pt x="0" y="312038"/>
                </a:moveTo>
                <a:lnTo>
                  <a:pt x="1211" y="286446"/>
                </a:lnTo>
                <a:lnTo>
                  <a:pt x="4781" y="261423"/>
                </a:lnTo>
                <a:lnTo>
                  <a:pt x="10618" y="237050"/>
                </a:lnTo>
                <a:lnTo>
                  <a:pt x="18626" y="213408"/>
                </a:lnTo>
                <a:lnTo>
                  <a:pt x="28711" y="190577"/>
                </a:lnTo>
                <a:lnTo>
                  <a:pt x="40781" y="168637"/>
                </a:lnTo>
                <a:lnTo>
                  <a:pt x="54739" y="147668"/>
                </a:lnTo>
                <a:lnTo>
                  <a:pt x="70494" y="127750"/>
                </a:lnTo>
                <a:lnTo>
                  <a:pt x="87949" y="108965"/>
                </a:lnTo>
                <a:lnTo>
                  <a:pt x="107013" y="91392"/>
                </a:lnTo>
                <a:lnTo>
                  <a:pt x="127590" y="75111"/>
                </a:lnTo>
                <a:lnTo>
                  <a:pt x="149586" y="60204"/>
                </a:lnTo>
                <a:lnTo>
                  <a:pt x="172908" y="46749"/>
                </a:lnTo>
                <a:lnTo>
                  <a:pt x="197462" y="34828"/>
                </a:lnTo>
                <a:lnTo>
                  <a:pt x="223152" y="24520"/>
                </a:lnTo>
                <a:lnTo>
                  <a:pt x="249887" y="15907"/>
                </a:lnTo>
                <a:lnTo>
                  <a:pt x="277571" y="9068"/>
                </a:lnTo>
                <a:lnTo>
                  <a:pt x="306110" y="4083"/>
                </a:lnTo>
                <a:lnTo>
                  <a:pt x="335410" y="1034"/>
                </a:lnTo>
                <a:lnTo>
                  <a:pt x="365379" y="0"/>
                </a:lnTo>
                <a:lnTo>
                  <a:pt x="388578" y="626"/>
                </a:lnTo>
                <a:lnTo>
                  <a:pt x="434001" y="5539"/>
                </a:lnTo>
                <a:lnTo>
                  <a:pt x="477768" y="15118"/>
                </a:lnTo>
                <a:lnTo>
                  <a:pt x="519456" y="29108"/>
                </a:lnTo>
                <a:lnTo>
                  <a:pt x="558643" y="47252"/>
                </a:lnTo>
                <a:lnTo>
                  <a:pt x="594906" y="69291"/>
                </a:lnTo>
                <a:lnTo>
                  <a:pt x="627822" y="94971"/>
                </a:lnTo>
                <a:lnTo>
                  <a:pt x="656969" y="124033"/>
                </a:lnTo>
                <a:lnTo>
                  <a:pt x="681922" y="156221"/>
                </a:lnTo>
                <a:lnTo>
                  <a:pt x="702259" y="191279"/>
                </a:lnTo>
                <a:lnTo>
                  <a:pt x="710565" y="209803"/>
                </a:lnTo>
                <a:lnTo>
                  <a:pt x="750951" y="209803"/>
                </a:lnTo>
                <a:lnTo>
                  <a:pt x="686181" y="312038"/>
                </a:lnTo>
                <a:lnTo>
                  <a:pt x="572643" y="209803"/>
                </a:lnTo>
                <a:lnTo>
                  <a:pt x="610743" y="209803"/>
                </a:lnTo>
                <a:lnTo>
                  <a:pt x="599537" y="193887"/>
                </a:lnTo>
                <a:lnTo>
                  <a:pt x="586978" y="178994"/>
                </a:lnTo>
                <a:lnTo>
                  <a:pt x="573160" y="165151"/>
                </a:lnTo>
                <a:lnTo>
                  <a:pt x="558181" y="152381"/>
                </a:lnTo>
                <a:lnTo>
                  <a:pt x="542135" y="140710"/>
                </a:lnTo>
                <a:lnTo>
                  <a:pt x="525118" y="130160"/>
                </a:lnTo>
                <a:lnTo>
                  <a:pt x="507227" y="120758"/>
                </a:lnTo>
                <a:lnTo>
                  <a:pt x="488556" y="112528"/>
                </a:lnTo>
                <a:lnTo>
                  <a:pt x="469203" y="105493"/>
                </a:lnTo>
                <a:lnTo>
                  <a:pt x="449262" y="99679"/>
                </a:lnTo>
                <a:lnTo>
                  <a:pt x="428830" y="95109"/>
                </a:lnTo>
                <a:lnTo>
                  <a:pt x="408002" y="91809"/>
                </a:lnTo>
                <a:lnTo>
                  <a:pt x="386874" y="89803"/>
                </a:lnTo>
                <a:lnTo>
                  <a:pt x="365542" y="89116"/>
                </a:lnTo>
                <a:lnTo>
                  <a:pt x="344102" y="89771"/>
                </a:lnTo>
                <a:lnTo>
                  <a:pt x="322650" y="91793"/>
                </a:lnTo>
                <a:lnTo>
                  <a:pt x="301281" y="95207"/>
                </a:lnTo>
                <a:lnTo>
                  <a:pt x="280091" y="100038"/>
                </a:lnTo>
                <a:lnTo>
                  <a:pt x="259176" y="106309"/>
                </a:lnTo>
                <a:lnTo>
                  <a:pt x="238633" y="114045"/>
                </a:lnTo>
                <a:lnTo>
                  <a:pt x="211529" y="126956"/>
                </a:lnTo>
                <a:lnTo>
                  <a:pt x="186725" y="142068"/>
                </a:lnTo>
                <a:lnTo>
                  <a:pt x="164373" y="159181"/>
                </a:lnTo>
                <a:lnTo>
                  <a:pt x="144623" y="178092"/>
                </a:lnTo>
                <a:lnTo>
                  <a:pt x="127627" y="198599"/>
                </a:lnTo>
                <a:lnTo>
                  <a:pt x="113537" y="220501"/>
                </a:lnTo>
                <a:lnTo>
                  <a:pt x="102502" y="243595"/>
                </a:lnTo>
                <a:lnTo>
                  <a:pt x="94676" y="267679"/>
                </a:lnTo>
                <a:lnTo>
                  <a:pt x="90209" y="292552"/>
                </a:lnTo>
                <a:lnTo>
                  <a:pt x="89154" y="312038"/>
                </a:lnTo>
                <a:lnTo>
                  <a:pt x="0" y="312038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1355" y="336423"/>
            <a:ext cx="2319560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3" dirty="0">
                <a:solidFill>
                  <a:srgbClr val="009FAE"/>
                </a:solidFill>
                <a:latin typeface="Calibri"/>
                <a:cs typeface="Calibri"/>
              </a:rPr>
              <a:t>Model of Care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4312" y="336423"/>
            <a:ext cx="1112254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dirty="0">
                <a:solidFill>
                  <a:srgbClr val="009FAE"/>
                </a:solidFill>
                <a:latin typeface="Calibri"/>
                <a:cs typeface="Calibri"/>
              </a:rPr>
              <a:t>(MOC)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0261" y="336423"/>
            <a:ext cx="1540867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3" dirty="0">
                <a:solidFill>
                  <a:srgbClr val="009FAE"/>
                </a:solidFill>
                <a:latin typeface="Calibri"/>
                <a:cs typeface="Calibri"/>
              </a:rPr>
              <a:t>Elements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06436" y="996736"/>
            <a:ext cx="11455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Arial"/>
                <a:cs typeface="Arial"/>
              </a:rPr>
              <a:t>•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420736" y="1007491"/>
            <a:ext cx="2325181" cy="2157856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lang="en-US" sz="1400" spc="-5" dirty="0">
                <a:latin typeface="Calibri"/>
                <a:cs typeface="Calibri"/>
              </a:rPr>
              <a:t>Staff structure and oversight</a:t>
            </a:r>
            <a:endParaRPr lang="en-US" sz="1400" dirty="0">
              <a:latin typeface="Calibri"/>
              <a:cs typeface="Calibri"/>
            </a:endParaRPr>
          </a:p>
          <a:p>
            <a:pPr marL="12700" marR="19856">
              <a:lnSpc>
                <a:spcPts val="1535"/>
              </a:lnSpc>
              <a:spcBef>
                <a:spcPts val="1"/>
              </a:spcBef>
            </a:pPr>
            <a:r>
              <a:rPr lang="en-US" sz="1400" spc="-3" dirty="0">
                <a:latin typeface="Calibri"/>
                <a:cs typeface="Calibri"/>
              </a:rPr>
              <a:t>process.</a:t>
            </a:r>
            <a:endParaRPr lang="en-US" sz="1400" dirty="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13"/>
              </a:spcBef>
            </a:pPr>
            <a:r>
              <a:rPr lang="en-US" sz="1400" dirty="0">
                <a:latin typeface="Calibri"/>
                <a:cs typeface="Calibri"/>
              </a:rPr>
              <a:t>An</a:t>
            </a:r>
            <a:r>
              <a:rPr lang="en-US" sz="1400" spc="-9" dirty="0">
                <a:latin typeface="Calibri"/>
                <a:cs typeface="Calibri"/>
              </a:rPr>
              <a:t>n</a:t>
            </a:r>
            <a:r>
              <a:rPr lang="en-US" sz="1400" spc="-4" dirty="0">
                <a:latin typeface="Calibri"/>
                <a:cs typeface="Calibri"/>
              </a:rPr>
              <a:t>u</a:t>
            </a:r>
            <a:r>
              <a:rPr lang="en-US" sz="1400" spc="0" dirty="0">
                <a:latin typeface="Calibri"/>
                <a:cs typeface="Calibri"/>
              </a:rPr>
              <a:t>al as</a:t>
            </a:r>
            <a:r>
              <a:rPr lang="en-US" sz="1400" spc="4" dirty="0">
                <a:latin typeface="Calibri"/>
                <a:cs typeface="Calibri"/>
              </a:rPr>
              <a:t>s</a:t>
            </a:r>
            <a:r>
              <a:rPr lang="en-US" sz="1400" spc="0" dirty="0">
                <a:latin typeface="Calibri"/>
                <a:cs typeface="Calibri"/>
              </a:rPr>
              <a:t>oci</a:t>
            </a:r>
            <a:r>
              <a:rPr lang="en-US" sz="1400" spc="-9" dirty="0">
                <a:latin typeface="Calibri"/>
                <a:cs typeface="Calibri"/>
              </a:rPr>
              <a:t>a</a:t>
            </a:r>
            <a:r>
              <a:rPr lang="en-US" sz="1400" spc="-14" dirty="0">
                <a:latin typeface="Calibri"/>
                <a:cs typeface="Calibri"/>
              </a:rPr>
              <a:t>t</a:t>
            </a:r>
            <a:r>
              <a:rPr lang="en-US" sz="1400" spc="0" dirty="0">
                <a:latin typeface="Calibri"/>
                <a:cs typeface="Calibri"/>
              </a:rPr>
              <a:t>e</a:t>
            </a:r>
            <a:r>
              <a:rPr lang="en-US" sz="1400" spc="-19" dirty="0">
                <a:latin typeface="Calibri"/>
                <a:cs typeface="Calibri"/>
              </a:rPr>
              <a:t> MOC </a:t>
            </a:r>
            <a:r>
              <a:rPr lang="en-US" sz="1400" spc="0" dirty="0">
                <a:latin typeface="Calibri"/>
                <a:cs typeface="Calibri"/>
              </a:rPr>
              <a:t>t</a:t>
            </a:r>
            <a:r>
              <a:rPr lang="en-US" sz="1400" spc="-25" dirty="0">
                <a:latin typeface="Calibri"/>
                <a:cs typeface="Calibri"/>
              </a:rPr>
              <a:t>r</a:t>
            </a:r>
            <a:r>
              <a:rPr lang="en-US" sz="1400" spc="0" dirty="0">
                <a:latin typeface="Calibri"/>
                <a:cs typeface="Calibri"/>
              </a:rPr>
              <a:t>ai</a:t>
            </a:r>
            <a:r>
              <a:rPr lang="en-US" sz="1400" spc="-4" dirty="0">
                <a:latin typeface="Calibri"/>
                <a:cs typeface="Calibri"/>
              </a:rPr>
              <a:t>n</a:t>
            </a:r>
            <a:r>
              <a:rPr lang="en-US" sz="1400" spc="0" dirty="0">
                <a:latin typeface="Calibri"/>
                <a:cs typeface="Calibri"/>
              </a:rPr>
              <a:t>in</a:t>
            </a:r>
            <a:r>
              <a:rPr lang="en-US" sz="1400" spc="-4" dirty="0">
                <a:latin typeface="Calibri"/>
                <a:cs typeface="Calibri"/>
              </a:rPr>
              <a:t>g</a:t>
            </a:r>
            <a:r>
              <a:rPr lang="en-US" sz="1400" spc="0" dirty="0">
                <a:latin typeface="Calibri"/>
                <a:cs typeface="Calibri"/>
              </a:rPr>
              <a:t>. Health</a:t>
            </a:r>
            <a:r>
              <a:rPr lang="en-US" sz="1400" spc="-9" dirty="0">
                <a:latin typeface="Calibri"/>
                <a:cs typeface="Calibri"/>
              </a:rPr>
              <a:t> </a:t>
            </a:r>
            <a:r>
              <a:rPr lang="en-US" sz="1400" spc="0" dirty="0">
                <a:latin typeface="Calibri"/>
                <a:cs typeface="Calibri"/>
              </a:rPr>
              <a:t>ri</a:t>
            </a:r>
            <a:r>
              <a:rPr lang="en-US" sz="1400" spc="4" dirty="0">
                <a:latin typeface="Calibri"/>
                <a:cs typeface="Calibri"/>
              </a:rPr>
              <a:t>s</a:t>
            </a:r>
            <a:r>
              <a:rPr lang="en-US" sz="1400" spc="0" dirty="0">
                <a:latin typeface="Calibri"/>
                <a:cs typeface="Calibri"/>
              </a:rPr>
              <a:t>k</a:t>
            </a:r>
            <a:r>
              <a:rPr lang="en-US" sz="1400" spc="-4" dirty="0">
                <a:latin typeface="Calibri"/>
                <a:cs typeface="Calibri"/>
              </a:rPr>
              <a:t> </a:t>
            </a:r>
            <a:r>
              <a:rPr lang="en-US" sz="1400" spc="0" dirty="0">
                <a:latin typeface="Calibri"/>
                <a:cs typeface="Calibri"/>
              </a:rPr>
              <a:t>as</a:t>
            </a:r>
            <a:r>
              <a:rPr lang="en-US" sz="1400" spc="4" dirty="0">
                <a:latin typeface="Calibri"/>
                <a:cs typeface="Calibri"/>
              </a:rPr>
              <a:t>s</a:t>
            </a:r>
            <a:r>
              <a:rPr lang="en-US" sz="1400" spc="0" dirty="0">
                <a:latin typeface="Calibri"/>
                <a:cs typeface="Calibri"/>
              </a:rPr>
              <a:t>essm</a:t>
            </a:r>
            <a:r>
              <a:rPr lang="en-US" sz="1400" spc="-4" dirty="0">
                <a:latin typeface="Calibri"/>
                <a:cs typeface="Calibri"/>
              </a:rPr>
              <a:t>e</a:t>
            </a:r>
            <a:r>
              <a:rPr lang="en-US" sz="1400" spc="-14" dirty="0">
                <a:latin typeface="Calibri"/>
                <a:cs typeface="Calibri"/>
              </a:rPr>
              <a:t>n</a:t>
            </a:r>
            <a:r>
              <a:rPr lang="en-US" sz="1400" spc="0" dirty="0">
                <a:latin typeface="Calibri"/>
                <a:cs typeface="Calibri"/>
              </a:rPr>
              <a:t>t</a:t>
            </a:r>
            <a:r>
              <a:rPr lang="en-US" sz="1400" spc="-19" dirty="0">
                <a:latin typeface="Calibri"/>
                <a:cs typeface="Calibri"/>
              </a:rPr>
              <a:t> </a:t>
            </a:r>
            <a:r>
              <a:rPr lang="en-US" sz="1400" spc="-4" dirty="0">
                <a:latin typeface="Calibri"/>
                <a:cs typeface="Calibri"/>
              </a:rPr>
              <a:t>p</a:t>
            </a:r>
            <a:r>
              <a:rPr lang="en-US" sz="1400" spc="-19" dirty="0">
                <a:latin typeface="Calibri"/>
                <a:cs typeface="Calibri"/>
              </a:rPr>
              <a:t>r</a:t>
            </a:r>
            <a:r>
              <a:rPr lang="en-US" sz="1400" spc="0" dirty="0">
                <a:latin typeface="Calibri"/>
                <a:cs typeface="Calibri"/>
              </a:rPr>
              <a:t>oc</a:t>
            </a:r>
            <a:r>
              <a:rPr lang="en-US" sz="1400" spc="-4" dirty="0">
                <a:latin typeface="Calibri"/>
                <a:cs typeface="Calibri"/>
              </a:rPr>
              <a:t>e</a:t>
            </a:r>
            <a:r>
              <a:rPr lang="en-US" sz="1400" spc="0" dirty="0">
                <a:latin typeface="Calibri"/>
                <a:cs typeface="Calibri"/>
              </a:rPr>
              <a:t>s</a:t>
            </a:r>
            <a:r>
              <a:rPr lang="en-US" sz="1400" spc="4" dirty="0">
                <a:latin typeface="Calibri"/>
                <a:cs typeface="Calibri"/>
              </a:rPr>
              <a:t>s</a:t>
            </a:r>
            <a:r>
              <a:rPr lang="en-US" sz="1400" spc="0" dirty="0">
                <a:latin typeface="Calibri"/>
                <a:cs typeface="Calibri"/>
              </a:rPr>
              <a:t>. An</a:t>
            </a:r>
            <a:r>
              <a:rPr lang="en-US" sz="1400" spc="-9" dirty="0">
                <a:latin typeface="Calibri"/>
                <a:cs typeface="Calibri"/>
              </a:rPr>
              <a:t>n</a:t>
            </a:r>
            <a:r>
              <a:rPr lang="en-US" sz="1400" spc="-4" dirty="0">
                <a:latin typeface="Calibri"/>
                <a:cs typeface="Calibri"/>
              </a:rPr>
              <a:t>u</a:t>
            </a:r>
            <a:r>
              <a:rPr lang="en-US" sz="1400" spc="0" dirty="0">
                <a:latin typeface="Calibri"/>
                <a:cs typeface="Calibri"/>
              </a:rPr>
              <a:t>al </a:t>
            </a:r>
            <a:r>
              <a:rPr lang="en-US" sz="1400" spc="-34" dirty="0">
                <a:latin typeface="Calibri"/>
                <a:cs typeface="Calibri"/>
              </a:rPr>
              <a:t>F</a:t>
            </a:r>
            <a:r>
              <a:rPr lang="en-US" sz="1400" spc="0" dirty="0">
                <a:latin typeface="Calibri"/>
                <a:cs typeface="Calibri"/>
              </a:rPr>
              <a:t>a</a:t>
            </a:r>
            <a:r>
              <a:rPr lang="en-US" sz="1400" spc="-4" dirty="0">
                <a:latin typeface="Calibri"/>
                <a:cs typeface="Calibri"/>
              </a:rPr>
              <a:t>c</a:t>
            </a:r>
            <a:r>
              <a:rPr lang="en-US" sz="1400" spc="0" dirty="0">
                <a:latin typeface="Calibri"/>
                <a:cs typeface="Calibri"/>
              </a:rPr>
              <a:t>e </a:t>
            </a:r>
            <a:r>
              <a:rPr lang="en-US" sz="1400" spc="-9" dirty="0">
                <a:latin typeface="Calibri"/>
                <a:cs typeface="Calibri"/>
              </a:rPr>
              <a:t>t</a:t>
            </a:r>
            <a:r>
              <a:rPr lang="en-US" sz="1400" spc="0" dirty="0">
                <a:latin typeface="Calibri"/>
                <a:cs typeface="Calibri"/>
              </a:rPr>
              <a:t>o</a:t>
            </a:r>
            <a:r>
              <a:rPr lang="en-US" sz="1400" spc="-9" dirty="0">
                <a:latin typeface="Calibri"/>
                <a:cs typeface="Calibri"/>
              </a:rPr>
              <a:t> </a:t>
            </a:r>
            <a:r>
              <a:rPr lang="en-US" sz="1400" spc="-34" dirty="0">
                <a:latin typeface="Calibri"/>
                <a:cs typeface="Calibri"/>
              </a:rPr>
              <a:t>F</a:t>
            </a:r>
            <a:r>
              <a:rPr lang="en-US" sz="1400" spc="0" dirty="0">
                <a:latin typeface="Calibri"/>
                <a:cs typeface="Calibri"/>
              </a:rPr>
              <a:t>a</a:t>
            </a:r>
            <a:r>
              <a:rPr lang="en-US" sz="1400" spc="-4" dirty="0">
                <a:latin typeface="Calibri"/>
                <a:cs typeface="Calibri"/>
              </a:rPr>
              <a:t>c</a:t>
            </a:r>
            <a:r>
              <a:rPr lang="en-US" sz="1400" spc="0" dirty="0">
                <a:latin typeface="Calibri"/>
                <a:cs typeface="Calibri"/>
              </a:rPr>
              <a:t>e p</a:t>
            </a:r>
            <a:r>
              <a:rPr lang="en-US" sz="1400" spc="-25" dirty="0">
                <a:latin typeface="Calibri"/>
                <a:cs typeface="Calibri"/>
              </a:rPr>
              <a:t>r</a:t>
            </a:r>
            <a:r>
              <a:rPr lang="en-US" sz="1400" spc="0" dirty="0">
                <a:latin typeface="Calibri"/>
                <a:cs typeface="Calibri"/>
              </a:rPr>
              <a:t>o</a:t>
            </a:r>
            <a:r>
              <a:rPr lang="en-US" sz="1400" spc="4" dirty="0">
                <a:latin typeface="Calibri"/>
                <a:cs typeface="Calibri"/>
              </a:rPr>
              <a:t>v</a:t>
            </a:r>
            <a:r>
              <a:rPr lang="en-US" sz="1400" spc="0" dirty="0">
                <a:latin typeface="Calibri"/>
                <a:cs typeface="Calibri"/>
              </a:rPr>
              <a:t>id</a:t>
            </a:r>
            <a:r>
              <a:rPr lang="en-US" sz="1400" spc="-4" dirty="0">
                <a:latin typeface="Calibri"/>
                <a:cs typeface="Calibri"/>
              </a:rPr>
              <a:t>e</a:t>
            </a:r>
            <a:r>
              <a:rPr lang="en-US" sz="1400" spc="0" dirty="0">
                <a:latin typeface="Calibri"/>
                <a:cs typeface="Calibri"/>
              </a:rPr>
              <a:t>r</a:t>
            </a:r>
            <a:endParaRPr lang="en-US" sz="1400" dirty="0">
              <a:latin typeface="Calibri"/>
              <a:cs typeface="Calibri"/>
            </a:endParaRPr>
          </a:p>
          <a:p>
            <a:pPr marL="12700" marR="19856">
              <a:lnSpc>
                <a:spcPts val="1465"/>
              </a:lnSpc>
              <a:spcBef>
                <a:spcPts val="158"/>
              </a:spcBef>
            </a:pPr>
            <a:r>
              <a:rPr lang="en-US" sz="1400" spc="0" dirty="0">
                <a:latin typeface="Calibri"/>
                <a:cs typeface="Calibri"/>
              </a:rPr>
              <a:t>visit.</a:t>
            </a:r>
            <a:endParaRPr lang="en-US" sz="1400" dirty="0">
              <a:latin typeface="Calibri"/>
              <a:cs typeface="Calibri"/>
            </a:endParaRPr>
          </a:p>
          <a:p>
            <a:pPr marL="12700" marR="162617">
              <a:lnSpc>
                <a:spcPct val="99385"/>
              </a:lnSpc>
              <a:spcBef>
                <a:spcPts val="36"/>
              </a:spcBef>
            </a:pPr>
            <a:r>
              <a:rPr lang="en-US" sz="1400" spc="-3" dirty="0">
                <a:latin typeface="Calibri"/>
                <a:cs typeface="Calibri"/>
              </a:rPr>
              <a:t>Individualized care plan (ICP). Interdisciplinary care team (ICT).</a:t>
            </a:r>
            <a:endParaRPr lang="en-US" sz="1400" dirty="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00"/>
              </a:spcBef>
            </a:pPr>
            <a:r>
              <a:rPr lang="en-US" sz="1400" spc="-2" dirty="0">
                <a:latin typeface="Calibri"/>
                <a:cs typeface="Calibri"/>
              </a:rPr>
              <a:t>Managing transitions.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7776" y="1166622"/>
            <a:ext cx="1790197" cy="1863725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sz="1400" spc="-7" dirty="0">
                <a:latin typeface="Calibri"/>
                <a:cs typeface="Calibri"/>
              </a:rPr>
              <a:t>• Description of the</a:t>
            </a:r>
            <a:endParaRPr sz="1400" dirty="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  <a:spcBef>
                <a:spcPts val="1"/>
              </a:spcBef>
            </a:pPr>
            <a:r>
              <a:rPr sz="1400" spc="-1" dirty="0">
                <a:latin typeface="Calibri"/>
                <a:cs typeface="Calibri"/>
              </a:rPr>
              <a:t>population in the SNP</a:t>
            </a:r>
            <a:endParaRPr sz="1400" dirty="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</a:pPr>
            <a:r>
              <a:rPr sz="1400" spc="-1" dirty="0">
                <a:latin typeface="Calibri"/>
                <a:cs typeface="Calibri"/>
              </a:rPr>
              <a:t>plan.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3"/>
              </a:spcBef>
            </a:pPr>
            <a:r>
              <a:rPr sz="1400" spc="-10" dirty="0">
                <a:latin typeface="Calibri"/>
                <a:cs typeface="Calibri"/>
              </a:rPr>
              <a:t>• Determining eligibility.</a:t>
            </a:r>
            <a:endParaRPr sz="1400" dirty="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80"/>
              </a:spcBef>
            </a:pPr>
            <a:r>
              <a:rPr sz="1400" spc="-8" dirty="0">
                <a:latin typeface="Calibri"/>
                <a:cs typeface="Calibri"/>
              </a:rPr>
              <a:t>• Defines our most</a:t>
            </a:r>
            <a:endParaRPr sz="1400" dirty="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  <a:spcBef>
                <a:spcPts val="76"/>
              </a:spcBef>
            </a:pPr>
            <a:r>
              <a:rPr sz="1400" spc="-5" dirty="0">
                <a:latin typeface="Calibri"/>
                <a:cs typeface="Calibri"/>
              </a:rPr>
              <a:t>vulnerable members.</a:t>
            </a:r>
            <a:endParaRPr sz="1400" dirty="0">
              <a:latin typeface="Calibri"/>
              <a:cs typeface="Calibri"/>
            </a:endParaRPr>
          </a:p>
          <a:p>
            <a:pPr marL="127000" marR="110188" indent="-114300">
              <a:lnSpc>
                <a:spcPts val="1540"/>
              </a:lnSpc>
              <a:spcBef>
                <a:spcPts val="220"/>
              </a:spcBef>
            </a:pPr>
            <a:r>
              <a:rPr sz="1400" dirty="0">
                <a:latin typeface="Calibri"/>
                <a:cs typeface="Calibri"/>
              </a:rPr>
              <a:t>•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Id</a:t>
            </a:r>
            <a:r>
              <a:rPr sz="1400" spc="0" dirty="0">
                <a:latin typeface="Calibri"/>
                <a:cs typeface="Calibri"/>
              </a:rPr>
              <a:t>e</a:t>
            </a:r>
            <a:r>
              <a:rPr sz="1400" spc="-19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ti</a:t>
            </a:r>
            <a:r>
              <a:rPr sz="1400" spc="14" dirty="0">
                <a:latin typeface="Calibri"/>
                <a:cs typeface="Calibri"/>
              </a:rPr>
              <a:t>f</a:t>
            </a:r>
            <a:r>
              <a:rPr sz="1400" spc="0" dirty="0">
                <a:latin typeface="Calibri"/>
                <a:cs typeface="Calibri"/>
              </a:rPr>
              <a:t>y</a:t>
            </a:r>
            <a:r>
              <a:rPr sz="1400" spc="-4" dirty="0">
                <a:latin typeface="Calibri"/>
                <a:cs typeface="Calibri"/>
              </a:rPr>
              <a:t> 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el</a:t>
            </a:r>
            <a:r>
              <a:rPr sz="1400" spc="-14" dirty="0">
                <a:latin typeface="Calibri"/>
                <a:cs typeface="Calibri"/>
              </a:rPr>
              <a:t>a</a:t>
            </a:r>
            <a:r>
              <a:rPr sz="1400" spc="0" dirty="0">
                <a:latin typeface="Calibri"/>
                <a:cs typeface="Calibri"/>
              </a:rPr>
              <a:t>tions</a:t>
            </a:r>
            <a:r>
              <a:rPr sz="1400" spc="-4" dirty="0">
                <a:latin typeface="Calibri"/>
                <a:cs typeface="Calibri"/>
              </a:rPr>
              <a:t>h</a:t>
            </a:r>
            <a:r>
              <a:rPr sz="1400" spc="0" dirty="0">
                <a:latin typeface="Calibri"/>
                <a:cs typeface="Calibri"/>
              </a:rPr>
              <a:t>i</a:t>
            </a:r>
            <a:r>
              <a:rPr sz="1400" spc="-14" dirty="0">
                <a:latin typeface="Calibri"/>
                <a:cs typeface="Calibri"/>
              </a:rPr>
              <a:t>p</a:t>
            </a:r>
            <a:r>
              <a:rPr sz="1400" spc="0" dirty="0">
                <a:latin typeface="Calibri"/>
                <a:cs typeface="Calibri"/>
              </a:rPr>
              <a:t>s w</a:t>
            </a:r>
            <a:r>
              <a:rPr sz="1400" spc="4" dirty="0">
                <a:latin typeface="Calibri"/>
                <a:cs typeface="Calibri"/>
              </a:rPr>
              <a:t>i</a:t>
            </a:r>
            <a:r>
              <a:rPr sz="1400" spc="0" dirty="0">
                <a:latin typeface="Calibri"/>
                <a:cs typeface="Calibri"/>
              </a:rPr>
              <a:t>th</a:t>
            </a:r>
            <a:r>
              <a:rPr sz="1400" spc="-9" dirty="0">
                <a:latin typeface="Calibri"/>
                <a:cs typeface="Calibri"/>
              </a:rPr>
              <a:t> </a:t>
            </a:r>
            <a:r>
              <a:rPr sz="1400" spc="-19" dirty="0">
                <a:latin typeface="Calibri"/>
                <a:cs typeface="Calibri"/>
              </a:rPr>
              <a:t>c</a:t>
            </a:r>
            <a:r>
              <a:rPr sz="1400" spc="0" dirty="0">
                <a:latin typeface="Calibri"/>
                <a:cs typeface="Calibri"/>
              </a:rPr>
              <a:t>om</a:t>
            </a:r>
            <a:r>
              <a:rPr sz="1400" spc="-4" dirty="0">
                <a:latin typeface="Calibri"/>
                <a:cs typeface="Calibri"/>
              </a:rPr>
              <a:t>mun</a:t>
            </a:r>
            <a:r>
              <a:rPr sz="1400" spc="0" dirty="0">
                <a:latin typeface="Calibri"/>
                <a:cs typeface="Calibri"/>
              </a:rPr>
              <a:t>ity </a:t>
            </a:r>
            <a:r>
              <a:rPr sz="1400" spc="-4" dirty="0">
                <a:latin typeface="Calibri"/>
                <a:cs typeface="Calibri"/>
              </a:rPr>
              <a:t>p</a:t>
            </a:r>
            <a:r>
              <a:rPr sz="1400" spc="0" dirty="0">
                <a:latin typeface="Calibri"/>
                <a:cs typeface="Calibri"/>
              </a:rPr>
              <a:t>art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s.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06436" y="1420408"/>
            <a:ext cx="114553" cy="65938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>
                <a:latin typeface="Arial"/>
                <a:cs typeface="Arial"/>
              </a:rPr>
              <a:t>•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8"/>
              </a:spcBef>
            </a:pPr>
            <a:r>
              <a:rPr sz="1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90"/>
              </a:spcBef>
            </a:pPr>
            <a:r>
              <a:rPr sz="1400" dirty="0">
                <a:latin typeface="Arial"/>
                <a:cs typeface="Arial"/>
              </a:rPr>
              <a:t>•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06436" y="2298232"/>
            <a:ext cx="114553" cy="43268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95825"/>
              </a:lnSpc>
              <a:spcBef>
                <a:spcPts val="113"/>
              </a:spcBef>
            </a:pPr>
            <a:r>
              <a:rPr sz="1400" dirty="0">
                <a:latin typeface="Arial"/>
                <a:cs typeface="Arial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39588" y="2618104"/>
            <a:ext cx="1139520" cy="761746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248450" marR="264316" algn="ctr">
              <a:lnSpc>
                <a:spcPts val="1695"/>
              </a:lnSpc>
            </a:pPr>
            <a:r>
              <a:rPr sz="1600" b="1" spc="-7" dirty="0">
                <a:latin typeface="Calibri"/>
                <a:cs typeface="Calibri"/>
              </a:rPr>
              <a:t>MOC 2</a:t>
            </a:r>
            <a:endParaRPr sz="1600">
              <a:latin typeface="Calibri"/>
              <a:cs typeface="Calibri"/>
            </a:endParaRPr>
          </a:p>
          <a:p>
            <a:pPr marL="341314" marR="356277" algn="ctr">
              <a:lnSpc>
                <a:spcPct val="101725"/>
              </a:lnSpc>
              <a:spcBef>
                <a:spcPts val="400"/>
              </a:spcBef>
            </a:pPr>
            <a:r>
              <a:rPr sz="1600" b="1" spc="-11" dirty="0">
                <a:latin typeface="Calibri"/>
                <a:cs typeface="Calibri"/>
              </a:rPr>
              <a:t>Care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764"/>
              </a:lnSpc>
              <a:spcBef>
                <a:spcPts val="88"/>
              </a:spcBef>
            </a:pPr>
            <a:r>
              <a:rPr sz="1600" b="1" spc="-10" dirty="0">
                <a:latin typeface="Calibri"/>
                <a:cs typeface="Calibri"/>
              </a:rPr>
              <a:t>Coordination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2934" y="2729991"/>
            <a:ext cx="959733" cy="537464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135674" marR="197913" algn="ctr">
              <a:lnSpc>
                <a:spcPts val="1695"/>
              </a:lnSpc>
            </a:pPr>
            <a:r>
              <a:rPr sz="1600" b="1" spc="-8" dirty="0">
                <a:latin typeface="Calibri"/>
                <a:cs typeface="Calibri"/>
              </a:rPr>
              <a:t>MOC 1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395"/>
              </a:spcBef>
            </a:pPr>
            <a:r>
              <a:rPr sz="1600" b="1" spc="-9" dirty="0">
                <a:latin typeface="Calibri"/>
                <a:cs typeface="Calibri"/>
              </a:rPr>
              <a:t>Population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06436" y="2950885"/>
            <a:ext cx="114553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Arial"/>
                <a:cs typeface="Arial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65852" y="4184777"/>
            <a:ext cx="1476785" cy="1206754"/>
          </a:xfrm>
          <a:prstGeom prst="rect">
            <a:avLst/>
          </a:prstGeom>
        </p:spPr>
        <p:txBody>
          <a:bodyPr wrap="square" lIns="0" tIns="10763" rIns="0" bIns="0" rtlCol="0">
            <a:noAutofit/>
          </a:bodyPr>
          <a:lstStyle/>
          <a:p>
            <a:pPr marL="422440" marR="428199" algn="ctr">
              <a:lnSpc>
                <a:spcPts val="1695"/>
              </a:lnSpc>
            </a:pPr>
            <a:r>
              <a:rPr sz="1600" b="1" spc="-8" dirty="0">
                <a:latin typeface="Calibri"/>
                <a:cs typeface="Calibri"/>
              </a:rPr>
              <a:t>MOC 4</a:t>
            </a:r>
            <a:endParaRPr sz="1600">
              <a:latin typeface="Calibri"/>
              <a:cs typeface="Calibri"/>
            </a:endParaRPr>
          </a:p>
          <a:p>
            <a:pPr indent="662" algn="ctr">
              <a:lnSpc>
                <a:spcPts val="1953"/>
              </a:lnSpc>
              <a:spcBef>
                <a:spcPts val="554"/>
              </a:spcBef>
            </a:pPr>
            <a:r>
              <a:rPr sz="1600" b="1" spc="-6" dirty="0">
                <a:latin typeface="Calibri"/>
                <a:cs typeface="Calibri"/>
              </a:rPr>
              <a:t>Quality 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953"/>
              </a:lnSpc>
            </a:pPr>
            <a:r>
              <a:rPr sz="1600" b="1" spc="-11" dirty="0">
                <a:latin typeface="Calibri"/>
                <a:cs typeface="Calibri"/>
              </a:rPr>
              <a:t>Measurement 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953"/>
              </a:lnSpc>
            </a:pPr>
            <a:r>
              <a:rPr sz="1600" b="1" dirty="0">
                <a:latin typeface="Calibri"/>
                <a:cs typeface="Calibri"/>
              </a:rPr>
              <a:t>and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28" dirty="0">
                <a:latin typeface="Calibri"/>
                <a:cs typeface="Calibri"/>
              </a:rPr>
              <a:t>P</a:t>
            </a:r>
            <a:r>
              <a:rPr sz="1600" b="1" spc="-6" dirty="0">
                <a:latin typeface="Calibri"/>
                <a:cs typeface="Calibri"/>
              </a:rPr>
              <a:t>er</a:t>
            </a:r>
            <a:r>
              <a:rPr sz="1600" b="1" spc="-35" dirty="0">
                <a:latin typeface="Calibri"/>
                <a:cs typeface="Calibri"/>
              </a:rPr>
              <a:t>f</a:t>
            </a:r>
            <a:r>
              <a:rPr sz="1600" b="1" spc="-4" dirty="0">
                <a:latin typeface="Calibri"/>
                <a:cs typeface="Calibri"/>
              </a:rPr>
              <a:t>o</a:t>
            </a:r>
            <a:r>
              <a:rPr sz="1600" b="1" spc="-8" dirty="0">
                <a:latin typeface="Calibri"/>
                <a:cs typeface="Calibri"/>
              </a:rPr>
              <a:t>rma</a:t>
            </a:r>
            <a:r>
              <a:rPr sz="1600" b="1" spc="-13" dirty="0">
                <a:latin typeface="Calibri"/>
                <a:cs typeface="Calibri"/>
              </a:rPr>
              <a:t>n</a:t>
            </a:r>
            <a:r>
              <a:rPr sz="1600" b="1" spc="-7" dirty="0">
                <a:latin typeface="Calibri"/>
                <a:cs typeface="Calibri"/>
              </a:rPr>
              <a:t>ce</a:t>
            </a:r>
            <a:r>
              <a:rPr sz="1600" b="1" spc="-3" dirty="0">
                <a:latin typeface="Calibri"/>
                <a:cs typeface="Calibri"/>
              </a:rPr>
              <a:t> 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953"/>
              </a:lnSpc>
            </a:pPr>
            <a:r>
              <a:rPr sz="1600" b="1" spc="-13" dirty="0">
                <a:latin typeface="Calibri"/>
                <a:cs typeface="Calibri"/>
              </a:rPr>
              <a:t>Improvement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656" y="4296054"/>
            <a:ext cx="783135" cy="984605"/>
          </a:xfrm>
          <a:prstGeom prst="rect">
            <a:avLst/>
          </a:prstGeom>
        </p:spPr>
        <p:txBody>
          <a:bodyPr wrap="square" lIns="0" tIns="10795" rIns="0" bIns="0" rtlCol="0">
            <a:noAutofit/>
          </a:bodyPr>
          <a:lstStyle/>
          <a:p>
            <a:pPr marL="93853" marR="24507">
              <a:lnSpc>
                <a:spcPts val="1700"/>
              </a:lnSpc>
            </a:pPr>
            <a:r>
              <a:rPr sz="1600" b="1" spc="-7" dirty="0">
                <a:latin typeface="Calibri"/>
                <a:cs typeface="Calibri"/>
              </a:rPr>
              <a:t>MOC 3</a:t>
            </a:r>
            <a:endParaRPr sz="1600">
              <a:latin typeface="Calibri"/>
              <a:cs typeface="Calibri"/>
            </a:endParaRPr>
          </a:p>
          <a:p>
            <a:pPr marL="12700" indent="9144" algn="just">
              <a:lnSpc>
                <a:spcPts val="1953"/>
              </a:lnSpc>
              <a:spcBef>
                <a:spcPts val="556"/>
              </a:spcBef>
            </a:pPr>
            <a:r>
              <a:rPr sz="1600" b="1" dirty="0">
                <a:latin typeface="Calibri"/>
                <a:cs typeface="Calibri"/>
              </a:rPr>
              <a:t>P</a:t>
            </a:r>
            <a:r>
              <a:rPr sz="1600" b="1" spc="-25" dirty="0">
                <a:latin typeface="Calibri"/>
                <a:cs typeface="Calibri"/>
              </a:rPr>
              <a:t>r</a:t>
            </a:r>
            <a:r>
              <a:rPr sz="1600" b="1" spc="4" dirty="0">
                <a:latin typeface="Calibri"/>
                <a:cs typeface="Calibri"/>
              </a:rPr>
              <a:t>o</a:t>
            </a:r>
            <a:r>
              <a:rPr sz="1600" b="1" spc="0" dirty="0">
                <a:latin typeface="Calibri"/>
                <a:cs typeface="Calibri"/>
              </a:rPr>
              <a:t>vider 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ts val="1953"/>
              </a:lnSpc>
            </a:pPr>
            <a:r>
              <a:rPr sz="1600" b="1" dirty="0">
                <a:latin typeface="Calibri"/>
                <a:cs typeface="Calibri"/>
              </a:rPr>
              <a:t>N</a:t>
            </a:r>
            <a:r>
              <a:rPr sz="1600" b="1" spc="-4" dirty="0">
                <a:latin typeface="Calibri"/>
                <a:cs typeface="Calibri"/>
              </a:rPr>
              <a:t>e</a:t>
            </a:r>
            <a:r>
              <a:rPr sz="1600" b="1" spc="0" dirty="0">
                <a:latin typeface="Calibri"/>
                <a:cs typeface="Calibri"/>
              </a:rPr>
              <a:t>t</a:t>
            </a:r>
            <a:r>
              <a:rPr sz="1600" b="1" spc="-9" dirty="0">
                <a:latin typeface="Calibri"/>
                <a:cs typeface="Calibri"/>
              </a:rPr>
              <a:t>w</a:t>
            </a:r>
            <a:r>
              <a:rPr sz="1600" b="1" spc="4" dirty="0">
                <a:latin typeface="Calibri"/>
                <a:cs typeface="Calibri"/>
              </a:rPr>
              <a:t>o</a:t>
            </a:r>
            <a:r>
              <a:rPr sz="1600" b="1" spc="0" dirty="0">
                <a:latin typeface="Calibri"/>
                <a:cs typeface="Calibri"/>
              </a:rPr>
              <a:t>rk 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ts val="1953"/>
              </a:lnSpc>
            </a:pPr>
            <a:r>
              <a:rPr sz="1600" spc="-3" dirty="0">
                <a:solidFill>
                  <a:srgbClr val="008690"/>
                </a:solidFill>
                <a:latin typeface="Calibri"/>
                <a:cs typeface="Calibri"/>
              </a:rPr>
              <a:t>Network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82688" y="5400929"/>
            <a:ext cx="2486039" cy="1212596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sz="1400" spc="-7" dirty="0">
                <a:latin typeface="Calibri"/>
                <a:cs typeface="Calibri"/>
              </a:rPr>
              <a:t>• Defines our quality</a:t>
            </a:r>
            <a:endParaRPr sz="1400">
              <a:latin typeface="Calibri"/>
              <a:cs typeface="Calibri"/>
            </a:endParaRPr>
          </a:p>
          <a:p>
            <a:pPr marL="127000" marR="19856">
              <a:lnSpc>
                <a:spcPts val="1535"/>
              </a:lnSpc>
              <a:spcBef>
                <a:spcPts val="1"/>
              </a:spcBef>
            </a:pPr>
            <a:r>
              <a:rPr sz="1400" spc="-5" dirty="0">
                <a:latin typeface="Calibri"/>
                <a:cs typeface="Calibri"/>
              </a:rPr>
              <a:t>performance improvement</a:t>
            </a:r>
            <a:endParaRPr sz="1400">
              <a:latin typeface="Calibri"/>
              <a:cs typeface="Calibri"/>
            </a:endParaRPr>
          </a:p>
          <a:p>
            <a:pPr marL="127000" marR="19856">
              <a:lnSpc>
                <a:spcPts val="1535"/>
              </a:lnSpc>
            </a:pPr>
            <a:r>
              <a:rPr sz="1400" spc="-1" dirty="0">
                <a:latin typeface="Calibri"/>
                <a:cs typeface="Calibri"/>
              </a:rPr>
              <a:t>plan.</a:t>
            </a:r>
            <a:endParaRPr sz="1400">
              <a:latin typeface="Calibri"/>
              <a:cs typeface="Calibri"/>
            </a:endParaRPr>
          </a:p>
          <a:p>
            <a:pPr marL="127000" indent="-114300">
              <a:lnSpc>
                <a:spcPts val="1540"/>
              </a:lnSpc>
              <a:spcBef>
                <a:spcPts val="215"/>
              </a:spcBef>
            </a:pPr>
            <a:r>
              <a:rPr sz="1400" dirty="0">
                <a:latin typeface="Calibri"/>
                <a:cs typeface="Calibri"/>
              </a:rPr>
              <a:t>•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Inc</a:t>
            </a:r>
            <a:r>
              <a:rPr sz="1400" spc="0" dirty="0">
                <a:latin typeface="Calibri"/>
                <a:cs typeface="Calibri"/>
              </a:rPr>
              <a:t>lu</a:t>
            </a:r>
            <a:r>
              <a:rPr sz="1400" spc="-9" dirty="0">
                <a:latin typeface="Calibri"/>
                <a:cs typeface="Calibri"/>
              </a:rPr>
              <a:t>d</a:t>
            </a:r>
            <a:r>
              <a:rPr sz="1400" spc="0" dirty="0">
                <a:latin typeface="Calibri"/>
                <a:cs typeface="Calibri"/>
              </a:rPr>
              <a:t>es</a:t>
            </a:r>
            <a:r>
              <a:rPr sz="1400" spc="4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h</a:t>
            </a:r>
            <a:r>
              <a:rPr sz="1400" spc="0" dirty="0">
                <a:latin typeface="Calibri"/>
                <a:cs typeface="Calibri"/>
              </a:rPr>
              <a:t>ow </a:t>
            </a:r>
            <a:r>
              <a:rPr sz="1400" spc="-9" dirty="0">
                <a:latin typeface="Calibri"/>
                <a:cs typeface="Calibri"/>
              </a:rPr>
              <a:t>w</a:t>
            </a:r>
            <a:r>
              <a:rPr sz="1400" spc="0" dirty="0">
                <a:latin typeface="Calibri"/>
                <a:cs typeface="Calibri"/>
              </a:rPr>
              <a:t>e</a:t>
            </a:r>
            <a:r>
              <a:rPr sz="1400" spc="-19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id</a:t>
            </a:r>
            <a:r>
              <a:rPr sz="1400" spc="-4" dirty="0">
                <a:latin typeface="Calibri"/>
                <a:cs typeface="Calibri"/>
              </a:rPr>
              <a:t>e</a:t>
            </a:r>
            <a:r>
              <a:rPr sz="1400" spc="-1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ti</a:t>
            </a:r>
            <a:r>
              <a:rPr sz="1400" spc="14" dirty="0">
                <a:latin typeface="Calibri"/>
                <a:cs typeface="Calibri"/>
              </a:rPr>
              <a:t>f</a:t>
            </a:r>
            <a:r>
              <a:rPr sz="1400" spc="-94" dirty="0">
                <a:latin typeface="Calibri"/>
                <a:cs typeface="Calibri"/>
              </a:rPr>
              <a:t>y</a:t>
            </a:r>
            <a:r>
              <a:rPr sz="1400" spc="0" dirty="0">
                <a:latin typeface="Calibri"/>
                <a:cs typeface="Calibri"/>
              </a:rPr>
              <a:t>,</a:t>
            </a:r>
            <a:r>
              <a:rPr sz="1400" spc="-4" dirty="0">
                <a:latin typeface="Calibri"/>
                <a:cs typeface="Calibri"/>
              </a:rPr>
              <a:t> d</a:t>
            </a:r>
            <a:r>
              <a:rPr sz="1400" spc="-14" dirty="0">
                <a:latin typeface="Calibri"/>
                <a:cs typeface="Calibri"/>
              </a:rPr>
              <a:t>e</a:t>
            </a:r>
            <a:r>
              <a:rPr sz="1400" spc="0" dirty="0">
                <a:latin typeface="Calibri"/>
                <a:cs typeface="Calibri"/>
              </a:rPr>
              <a:t>f</a:t>
            </a:r>
            <a:r>
              <a:rPr sz="1400" spc="4" dirty="0">
                <a:latin typeface="Calibri"/>
                <a:cs typeface="Calibri"/>
              </a:rPr>
              <a:t>i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e a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d </a:t>
            </a:r>
            <a:r>
              <a:rPr sz="1400" spc="-4" dirty="0">
                <a:latin typeface="Calibri"/>
                <a:cs typeface="Calibri"/>
              </a:rPr>
              <a:t>m</a:t>
            </a:r>
            <a:r>
              <a:rPr sz="1400" spc="0" dirty="0">
                <a:latin typeface="Calibri"/>
                <a:cs typeface="Calibri"/>
              </a:rPr>
              <a:t>eas</a:t>
            </a:r>
            <a:r>
              <a:rPr sz="1400" spc="-4" dirty="0">
                <a:latin typeface="Calibri"/>
                <a:cs typeface="Calibri"/>
              </a:rPr>
              <a:t>u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e</a:t>
            </a:r>
            <a:r>
              <a:rPr sz="1400" spc="-4" dirty="0">
                <a:latin typeface="Calibri"/>
                <a:cs typeface="Calibri"/>
              </a:rPr>
              <a:t> </a:t>
            </a:r>
            <a:r>
              <a:rPr sz="1400" spc="-9" dirty="0">
                <a:latin typeface="Calibri"/>
                <a:cs typeface="Calibri"/>
              </a:rPr>
              <a:t>g</a:t>
            </a:r>
            <a:r>
              <a:rPr sz="1400" spc="0" dirty="0">
                <a:latin typeface="Calibri"/>
                <a:cs typeface="Calibri"/>
              </a:rPr>
              <a:t>oa</a:t>
            </a:r>
            <a:r>
              <a:rPr sz="1400" spc="4" dirty="0">
                <a:latin typeface="Calibri"/>
                <a:cs typeface="Calibri"/>
              </a:rPr>
              <a:t>l</a:t>
            </a:r>
            <a:r>
              <a:rPr sz="1400" spc="0" dirty="0">
                <a:latin typeface="Calibri"/>
                <a:cs typeface="Calibri"/>
              </a:rPr>
              <a:t>s a</a:t>
            </a:r>
            <a:r>
              <a:rPr sz="1400" spc="-9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d </a:t>
            </a:r>
            <a:r>
              <a:rPr sz="1400" spc="-4" dirty="0">
                <a:latin typeface="Calibri"/>
                <a:cs typeface="Calibri"/>
              </a:rPr>
              <a:t>h</a:t>
            </a:r>
            <a:r>
              <a:rPr sz="1400" spc="0" dirty="0">
                <a:latin typeface="Calibri"/>
                <a:cs typeface="Calibri"/>
              </a:rPr>
              <a:t>eal</a:t>
            </a:r>
            <a:r>
              <a:rPr sz="1400" spc="-4" dirty="0">
                <a:latin typeface="Calibri"/>
                <a:cs typeface="Calibri"/>
              </a:rPr>
              <a:t>t</a:t>
            </a:r>
            <a:r>
              <a:rPr sz="1400" spc="0" dirty="0">
                <a:latin typeface="Calibri"/>
                <a:cs typeface="Calibri"/>
              </a:rPr>
              <a:t>h ou</a:t>
            </a:r>
            <a:r>
              <a:rPr sz="1400" spc="-14" dirty="0">
                <a:latin typeface="Calibri"/>
                <a:cs typeface="Calibri"/>
              </a:rPr>
              <a:t>t</a:t>
            </a:r>
            <a:r>
              <a:rPr sz="1400" spc="-19" dirty="0">
                <a:latin typeface="Calibri"/>
                <a:cs typeface="Calibri"/>
              </a:rPr>
              <a:t>c</a:t>
            </a:r>
            <a:r>
              <a:rPr sz="1400" spc="0" dirty="0">
                <a:latin typeface="Calibri"/>
                <a:cs typeface="Calibri"/>
              </a:rPr>
              <a:t>om</a:t>
            </a:r>
            <a:r>
              <a:rPr sz="1400" spc="-4" dirty="0">
                <a:latin typeface="Calibri"/>
                <a:cs typeface="Calibri"/>
              </a:rPr>
              <a:t>e</a:t>
            </a:r>
            <a:r>
              <a:rPr sz="1400" spc="0" dirty="0"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5947" y="5410962"/>
            <a:ext cx="2165085" cy="1244625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4159">
              <a:lnSpc>
                <a:spcPts val="1505"/>
              </a:lnSpc>
            </a:pPr>
            <a:r>
              <a:rPr sz="1400" spc="-8" dirty="0">
                <a:latin typeface="Calibri"/>
                <a:cs typeface="Calibri"/>
              </a:rPr>
              <a:t>• Adequate provider network</a:t>
            </a:r>
            <a:endParaRPr sz="1400" dirty="0">
              <a:latin typeface="Calibri"/>
              <a:cs typeface="Calibri"/>
            </a:endParaRPr>
          </a:p>
          <a:p>
            <a:pPr marL="100926" marR="199158" algn="ctr">
              <a:lnSpc>
                <a:spcPts val="1535"/>
              </a:lnSpc>
              <a:spcBef>
                <a:spcPts val="1"/>
              </a:spcBef>
            </a:pPr>
            <a:r>
              <a:rPr sz="1400" spc="-4" dirty="0">
                <a:latin typeface="Calibri"/>
                <a:cs typeface="Calibri"/>
              </a:rPr>
              <a:t>with expertise to care for</a:t>
            </a:r>
            <a:endParaRPr sz="1400" dirty="0">
              <a:latin typeface="Calibri"/>
              <a:cs typeface="Calibri"/>
            </a:endParaRPr>
          </a:p>
          <a:p>
            <a:pPr marL="127000" marR="19856">
              <a:lnSpc>
                <a:spcPts val="1535"/>
              </a:lnSpc>
            </a:pPr>
            <a:r>
              <a:rPr sz="1400" spc="0" dirty="0">
                <a:latin typeface="Calibri"/>
                <a:cs typeface="Calibri"/>
              </a:rPr>
              <a:t>t</a:t>
            </a:r>
            <a:r>
              <a:rPr sz="1400" spc="-9" dirty="0">
                <a:latin typeface="Calibri"/>
                <a:cs typeface="Calibri"/>
              </a:rPr>
              <a:t>h</a:t>
            </a:r>
            <a:r>
              <a:rPr sz="1400" spc="0" dirty="0">
                <a:latin typeface="Calibri"/>
                <a:cs typeface="Calibri"/>
              </a:rPr>
              <a:t>e S</a:t>
            </a:r>
            <a:r>
              <a:rPr sz="1400" spc="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P</a:t>
            </a:r>
            <a:r>
              <a:rPr sz="1400" spc="-19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p</a:t>
            </a:r>
            <a:r>
              <a:rPr sz="1400" spc="0" dirty="0">
                <a:latin typeface="Calibri"/>
                <a:cs typeface="Calibri"/>
              </a:rPr>
              <a:t>op</a:t>
            </a:r>
            <a:r>
              <a:rPr sz="1400" spc="-4" dirty="0">
                <a:latin typeface="Calibri"/>
                <a:cs typeface="Calibri"/>
              </a:rPr>
              <a:t>u</a:t>
            </a:r>
            <a:r>
              <a:rPr sz="1400" spc="0" dirty="0">
                <a:latin typeface="Calibri"/>
                <a:cs typeface="Calibri"/>
              </a:rPr>
              <a:t>l</a:t>
            </a:r>
            <a:r>
              <a:rPr sz="1400" spc="-9" dirty="0">
                <a:latin typeface="Calibri"/>
                <a:cs typeface="Calibri"/>
              </a:rPr>
              <a:t>a</a:t>
            </a:r>
            <a:r>
              <a:rPr sz="1400" spc="0" dirty="0">
                <a:latin typeface="Calibri"/>
                <a:cs typeface="Calibri"/>
              </a:rPr>
              <a:t>tion.</a:t>
            </a:r>
            <a:endParaRPr sz="1400" dirty="0">
              <a:latin typeface="Calibri"/>
              <a:cs typeface="Calibri"/>
            </a:endParaRPr>
          </a:p>
          <a:p>
            <a:pPr marL="12700" marR="19856">
              <a:lnSpc>
                <a:spcPct val="101725"/>
              </a:lnSpc>
              <a:spcBef>
                <a:spcPts val="13"/>
              </a:spcBef>
            </a:pPr>
            <a:r>
              <a:rPr sz="1400" spc="-7" dirty="0">
                <a:latin typeface="Calibri"/>
                <a:cs typeface="Calibri"/>
              </a:rPr>
              <a:t>• Annual provider training.</a:t>
            </a:r>
            <a:endParaRPr sz="1400" dirty="0">
              <a:latin typeface="Calibri"/>
              <a:cs typeface="Calibri"/>
            </a:endParaRPr>
          </a:p>
          <a:p>
            <a:pPr marL="127000" indent="-114300">
              <a:lnSpc>
                <a:spcPts val="1540"/>
              </a:lnSpc>
              <a:spcBef>
                <a:spcPts val="282"/>
              </a:spcBef>
            </a:pPr>
            <a:r>
              <a:rPr sz="1400" dirty="0">
                <a:latin typeface="Calibri"/>
                <a:cs typeface="Calibri"/>
              </a:rPr>
              <a:t>•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P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a</a:t>
            </a:r>
            <a:r>
              <a:rPr sz="1400" spc="-4" dirty="0">
                <a:latin typeface="Calibri"/>
                <a:cs typeface="Calibri"/>
              </a:rPr>
              <a:t>c</a:t>
            </a:r>
            <a:r>
              <a:rPr sz="1400" spc="0" dirty="0">
                <a:latin typeface="Calibri"/>
                <a:cs typeface="Calibri"/>
              </a:rPr>
              <a:t>ti</a:t>
            </a:r>
            <a:r>
              <a:rPr sz="1400" spc="-4" dirty="0">
                <a:latin typeface="Calibri"/>
                <a:cs typeface="Calibri"/>
              </a:rPr>
              <a:t>c</a:t>
            </a:r>
            <a:r>
              <a:rPr sz="1400" spc="0" dirty="0">
                <a:latin typeface="Calibri"/>
                <a:cs typeface="Calibri"/>
              </a:rPr>
              <a:t>e</a:t>
            </a:r>
            <a:r>
              <a:rPr sz="1400" spc="-4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g</a:t>
            </a:r>
            <a:r>
              <a:rPr sz="1400" spc="-4" dirty="0">
                <a:latin typeface="Calibri"/>
                <a:cs typeface="Calibri"/>
              </a:rPr>
              <a:t>u</a:t>
            </a:r>
            <a:r>
              <a:rPr sz="1400" spc="0" dirty="0">
                <a:latin typeface="Calibri"/>
                <a:cs typeface="Calibri"/>
              </a:rPr>
              <a:t>id</a:t>
            </a:r>
            <a:r>
              <a:rPr sz="1400" spc="-4" dirty="0">
                <a:latin typeface="Calibri"/>
                <a:cs typeface="Calibri"/>
              </a:rPr>
              <a:t>e</a:t>
            </a:r>
            <a:r>
              <a:rPr sz="1400" spc="0" dirty="0">
                <a:latin typeface="Calibri"/>
                <a:cs typeface="Calibri"/>
              </a:rPr>
              <a:t>lin</a:t>
            </a:r>
            <a:r>
              <a:rPr sz="1400" spc="-4" dirty="0">
                <a:latin typeface="Calibri"/>
                <a:cs typeface="Calibri"/>
              </a:rPr>
              <a:t>e</a:t>
            </a:r>
            <a:r>
              <a:rPr sz="1400" spc="0" dirty="0">
                <a:latin typeface="Calibri"/>
                <a:cs typeface="Calibri"/>
              </a:rPr>
              <a:t>s</a:t>
            </a:r>
            <a:r>
              <a:rPr sz="1400" spc="9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a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d</a:t>
            </a:r>
            <a:r>
              <a:rPr sz="1400" spc="-9" dirty="0">
                <a:latin typeface="Calibri"/>
                <a:cs typeface="Calibri"/>
              </a:rPr>
              <a:t> </a:t>
            </a:r>
            <a:r>
              <a:rPr sz="1400" spc="-19" dirty="0">
                <a:latin typeface="Calibri"/>
                <a:cs typeface="Calibri"/>
              </a:rPr>
              <a:t>c</a:t>
            </a:r>
            <a:r>
              <a:rPr sz="1400" spc="0" dirty="0">
                <a:latin typeface="Calibri"/>
                <a:cs typeface="Calibri"/>
              </a:rPr>
              <a:t>a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e t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a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siti</a:t>
            </a:r>
            <a:r>
              <a:rPr sz="1400" spc="4" dirty="0">
                <a:latin typeface="Calibri"/>
                <a:cs typeface="Calibri"/>
              </a:rPr>
              <a:t>o</a:t>
            </a:r>
            <a:r>
              <a:rPr sz="1400" spc="0" dirty="0">
                <a:latin typeface="Calibri"/>
                <a:cs typeface="Calibri"/>
              </a:rPr>
              <a:t>n</a:t>
            </a:r>
            <a:r>
              <a:rPr sz="1400" spc="-19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p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o</a:t>
            </a:r>
            <a:r>
              <a:rPr sz="1400" spc="-9" dirty="0">
                <a:latin typeface="Calibri"/>
                <a:cs typeface="Calibri"/>
              </a:rPr>
              <a:t>t</a:t>
            </a:r>
            <a:r>
              <a:rPr sz="1400" spc="0" dirty="0">
                <a:latin typeface="Calibri"/>
                <a:cs typeface="Calibri"/>
              </a:rPr>
              <a:t>o</a:t>
            </a:r>
            <a:r>
              <a:rPr sz="1400" spc="-14" dirty="0">
                <a:latin typeface="Calibri"/>
                <a:cs typeface="Calibri"/>
              </a:rPr>
              <a:t>c</a:t>
            </a:r>
            <a:r>
              <a:rPr sz="1400" spc="0" dirty="0">
                <a:latin typeface="Calibri"/>
                <a:cs typeface="Calibri"/>
              </a:rPr>
              <a:t>o</a:t>
            </a:r>
            <a:r>
              <a:rPr sz="1400" spc="4" dirty="0">
                <a:latin typeface="Calibri"/>
                <a:cs typeface="Calibri"/>
              </a:rPr>
              <a:t>l</a:t>
            </a:r>
            <a:r>
              <a:rPr sz="1400" spc="0" dirty="0">
                <a:latin typeface="Calibri"/>
                <a:cs typeface="Calibri"/>
              </a:rPr>
              <a:t>s.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76272" y="5916167"/>
            <a:ext cx="6019800" cy="914400"/>
          </a:xfrm>
          <a:custGeom>
            <a:avLst/>
            <a:gdLst/>
            <a:ahLst/>
            <a:cxnLst/>
            <a:rect l="l" t="t" r="r" b="b"/>
            <a:pathLst>
              <a:path w="6019800" h="914400">
                <a:moveTo>
                  <a:pt x="0" y="914400"/>
                </a:moveTo>
                <a:lnTo>
                  <a:pt x="6019800" y="914400"/>
                </a:lnTo>
                <a:lnTo>
                  <a:pt x="60198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009FAE">
              <a:alpha val="32157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76272" y="5916167"/>
            <a:ext cx="6019800" cy="914400"/>
          </a:xfrm>
          <a:custGeom>
            <a:avLst/>
            <a:gdLst/>
            <a:ahLst/>
            <a:cxnLst/>
            <a:rect l="l" t="t" r="r" b="b"/>
            <a:pathLst>
              <a:path w="6019800" h="914400">
                <a:moveTo>
                  <a:pt x="0" y="914400"/>
                </a:moveTo>
                <a:lnTo>
                  <a:pt x="6019800" y="914400"/>
                </a:lnTo>
                <a:lnTo>
                  <a:pt x="60198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12192">
            <a:solidFill>
              <a:srgbClr val="56334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04519" y="412622"/>
            <a:ext cx="4567812" cy="934085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5" dirty="0">
                <a:solidFill>
                  <a:srgbClr val="009FAE"/>
                </a:solidFill>
                <a:latin typeface="Calibri"/>
                <a:cs typeface="Calibri"/>
              </a:rPr>
              <a:t>Care Coordination Processes</a:t>
            </a:r>
            <a:endParaRPr sz="3000">
              <a:latin typeface="Calibri"/>
              <a:cs typeface="Calibri"/>
            </a:endParaRPr>
          </a:p>
          <a:p>
            <a:pPr marL="143763" marR="57150">
              <a:lnSpc>
                <a:spcPct val="101725"/>
              </a:lnSpc>
              <a:spcBef>
                <a:spcPts val="1681"/>
              </a:spcBef>
            </a:pPr>
            <a:r>
              <a:rPr sz="1900" b="1" spc="10" dirty="0">
                <a:solidFill>
                  <a:srgbClr val="626366"/>
                </a:solidFill>
                <a:latin typeface="Calibri"/>
                <a:cs typeface="Calibri"/>
              </a:rPr>
              <a:t>Health Risk Assessment (HRA)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7339" y="1065992"/>
            <a:ext cx="145795" cy="266191"/>
          </a:xfrm>
          <a:prstGeom prst="rect">
            <a:avLst/>
          </a:prstGeom>
        </p:spPr>
        <p:txBody>
          <a:bodyPr wrap="square" lIns="0" tIns="12954" rIns="0" bIns="0" rtlCol="0">
            <a:noAutofit/>
          </a:bodyPr>
          <a:lstStyle/>
          <a:p>
            <a:pPr marL="12700">
              <a:lnSpc>
                <a:spcPts val="2039"/>
              </a:lnSpc>
            </a:pPr>
            <a:r>
              <a:rPr sz="19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64911" y="1092161"/>
            <a:ext cx="145948" cy="266496"/>
          </a:xfrm>
          <a:prstGeom prst="rect">
            <a:avLst/>
          </a:prstGeom>
        </p:spPr>
        <p:txBody>
          <a:bodyPr wrap="square" lIns="0" tIns="12954" rIns="0" bIns="0" rtlCol="0">
            <a:noAutofit/>
          </a:bodyPr>
          <a:lstStyle/>
          <a:p>
            <a:pPr marL="12700">
              <a:lnSpc>
                <a:spcPts val="2039"/>
              </a:lnSpc>
            </a:pPr>
            <a:r>
              <a:rPr sz="19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16371" y="1106703"/>
            <a:ext cx="3296273" cy="266496"/>
          </a:xfrm>
          <a:prstGeom prst="rect">
            <a:avLst/>
          </a:prstGeom>
        </p:spPr>
        <p:txBody>
          <a:bodyPr wrap="square" lIns="0" tIns="12700" rIns="0" bIns="0" rtlCol="0">
            <a:noAutofit/>
          </a:bodyPr>
          <a:lstStyle/>
          <a:p>
            <a:pPr marL="12700">
              <a:lnSpc>
                <a:spcPts val="2000"/>
              </a:lnSpc>
            </a:pPr>
            <a:r>
              <a:rPr sz="1900" b="1" spc="-6" dirty="0">
                <a:solidFill>
                  <a:srgbClr val="626366"/>
                </a:solidFill>
                <a:latin typeface="Calibri"/>
                <a:cs typeface="Calibri"/>
              </a:rPr>
              <a:t>Interdisciplinary Care Team (ICT)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5760" y="1406271"/>
            <a:ext cx="3836545" cy="1907794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 marR="34881">
              <a:lnSpc>
                <a:spcPts val="1600"/>
              </a:lnSpc>
            </a:pPr>
            <a:r>
              <a:rPr sz="1500" spc="-1" dirty="0">
                <a:solidFill>
                  <a:srgbClr val="626366"/>
                </a:solidFill>
                <a:latin typeface="Calibri"/>
                <a:cs typeface="Calibri"/>
              </a:rPr>
              <a:t>Completed initially within 90 days of enrollment,</a:t>
            </a:r>
            <a:endParaRPr sz="1500" dirty="0">
              <a:latin typeface="Calibri"/>
              <a:cs typeface="Calibri"/>
            </a:endParaRPr>
          </a:p>
          <a:p>
            <a:pPr marL="12700" marR="34881">
              <a:lnSpc>
                <a:spcPts val="1800"/>
              </a:lnSpc>
              <a:spcBef>
                <a:spcPts val="9"/>
              </a:spcBef>
            </a:pPr>
            <a:r>
              <a:rPr sz="1500" spc="-3" dirty="0">
                <a:solidFill>
                  <a:srgbClr val="626366"/>
                </a:solidFill>
                <a:latin typeface="Calibri"/>
                <a:cs typeface="Calibri"/>
              </a:rPr>
              <a:t>repeated annually and after a significant status</a:t>
            </a:r>
            <a:endParaRPr sz="1500" dirty="0">
              <a:latin typeface="Calibri"/>
              <a:cs typeface="Calibri"/>
            </a:endParaRPr>
          </a:p>
          <a:p>
            <a:pPr marL="12700" marR="34881">
              <a:lnSpc>
                <a:spcPts val="1800"/>
              </a:lnSpc>
            </a:pPr>
            <a:r>
              <a:rPr sz="1500" dirty="0">
                <a:solidFill>
                  <a:srgbClr val="626366"/>
                </a:solidFill>
                <a:latin typeface="Calibri"/>
                <a:cs typeface="Calibri"/>
              </a:rPr>
              <a:t>change.</a:t>
            </a: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40"/>
              </a:spcBef>
            </a:pPr>
            <a:r>
              <a:rPr sz="1500" spc="-1" dirty="0">
                <a:solidFill>
                  <a:srgbClr val="626366"/>
                </a:solidFill>
                <a:latin typeface="Calibri"/>
                <a:cs typeface="Calibri"/>
              </a:rPr>
              <a:t>Identifies areas of unmet needs to address in the</a:t>
            </a:r>
            <a:endParaRPr sz="1500" dirty="0">
              <a:latin typeface="Calibri"/>
              <a:cs typeface="Calibri"/>
            </a:endParaRPr>
          </a:p>
          <a:p>
            <a:pPr marL="12700" marR="34881">
              <a:lnSpc>
                <a:spcPts val="1800"/>
              </a:lnSpc>
              <a:spcBef>
                <a:spcPts val="90"/>
              </a:spcBef>
            </a:pPr>
            <a:r>
              <a:rPr sz="1500" spc="-44" dirty="0">
                <a:solidFill>
                  <a:srgbClr val="626366"/>
                </a:solidFill>
                <a:latin typeface="Calibri"/>
                <a:cs typeface="Calibri"/>
              </a:rPr>
              <a:t>ICP.</a:t>
            </a:r>
            <a:endParaRPr sz="1500" dirty="0">
              <a:latin typeface="Calibri"/>
              <a:cs typeface="Calibri"/>
            </a:endParaRPr>
          </a:p>
          <a:p>
            <a:pPr marL="12700" marR="62191">
              <a:lnSpc>
                <a:spcPts val="1800"/>
              </a:lnSpc>
              <a:spcBef>
                <a:spcPts val="345"/>
              </a:spcBef>
            </a:pPr>
            <a:r>
              <a:rPr sz="1500" spc="-4" dirty="0">
                <a:solidFill>
                  <a:srgbClr val="626366"/>
                </a:solidFill>
                <a:latin typeface="Calibri"/>
                <a:cs typeface="Calibri"/>
              </a:rPr>
              <a:t>Assesses physical, behavioral, cognitive, psychosocial, functional status and social factors impacting the member.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19291" y="1440688"/>
            <a:ext cx="3473189" cy="3401694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 marR="34881">
              <a:lnSpc>
                <a:spcPts val="1600"/>
              </a:lnSpc>
            </a:pPr>
            <a:r>
              <a:rPr sz="1500" spc="0" dirty="0">
                <a:solidFill>
                  <a:srgbClr val="626366"/>
                </a:solidFill>
                <a:latin typeface="Calibri"/>
                <a:cs typeface="Calibri"/>
              </a:rPr>
              <a:t>Composition is determined based on the</a:t>
            </a:r>
            <a:endParaRPr sz="1500" dirty="0">
              <a:latin typeface="Calibri"/>
              <a:cs typeface="Calibri"/>
            </a:endParaRPr>
          </a:p>
          <a:p>
            <a:pPr marL="12700" marR="34881">
              <a:lnSpc>
                <a:spcPts val="1620"/>
              </a:lnSpc>
              <a:spcBef>
                <a:spcPts val="1"/>
              </a:spcBef>
            </a:pPr>
            <a:r>
              <a:rPr sz="1500" dirty="0">
                <a:solidFill>
                  <a:srgbClr val="626366"/>
                </a:solidFill>
                <a:latin typeface="Calibri"/>
                <a:cs typeface="Calibri"/>
              </a:rPr>
              <a:t>HRA results, identified member needs, and</a:t>
            </a:r>
            <a:endParaRPr sz="1500" dirty="0">
              <a:latin typeface="Calibri"/>
              <a:cs typeface="Calibri"/>
            </a:endParaRPr>
          </a:p>
          <a:p>
            <a:pPr marL="12700" marR="34881">
              <a:lnSpc>
                <a:spcPts val="1620"/>
              </a:lnSpc>
            </a:pPr>
            <a:r>
              <a:rPr sz="1500" spc="-4" dirty="0">
                <a:solidFill>
                  <a:srgbClr val="626366"/>
                </a:solidFill>
                <a:latin typeface="Calibri"/>
                <a:cs typeface="Calibri"/>
              </a:rPr>
              <a:t>member preference.</a:t>
            </a:r>
            <a:endParaRPr sz="1500" dirty="0">
              <a:latin typeface="Calibri"/>
              <a:cs typeface="Calibri"/>
            </a:endParaRPr>
          </a:p>
          <a:p>
            <a:pPr marL="12700" marR="38030">
              <a:lnSpc>
                <a:spcPts val="1620"/>
              </a:lnSpc>
              <a:spcBef>
                <a:spcPts val="549"/>
              </a:spcBef>
            </a:pPr>
            <a:r>
              <a:rPr sz="1500" spc="-2" dirty="0">
                <a:solidFill>
                  <a:srgbClr val="626366"/>
                </a:solidFill>
                <a:latin typeface="Calibri"/>
                <a:cs typeface="Calibri"/>
              </a:rPr>
              <a:t>Providers, especially the PCP are key members of the ICT and responsible for coordinating care and managing transitions.</a:t>
            </a: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58"/>
              </a:spcBef>
            </a:pPr>
            <a:r>
              <a:rPr sz="1500" spc="-3" dirty="0">
                <a:solidFill>
                  <a:srgbClr val="626366"/>
                </a:solidFill>
                <a:latin typeface="Calibri"/>
                <a:cs typeface="Calibri"/>
              </a:rPr>
              <a:t>Assists in development or contributes to the</a:t>
            </a:r>
            <a:endParaRPr sz="1500" dirty="0">
              <a:latin typeface="Calibri"/>
              <a:cs typeface="Calibri"/>
            </a:endParaRPr>
          </a:p>
          <a:p>
            <a:pPr marL="12700" marR="34881">
              <a:lnSpc>
                <a:spcPts val="1620"/>
              </a:lnSpc>
              <a:spcBef>
                <a:spcPts val="81"/>
              </a:spcBef>
            </a:pPr>
            <a:r>
              <a:rPr sz="1500" spc="-44" dirty="0">
                <a:solidFill>
                  <a:srgbClr val="626366"/>
                </a:solidFill>
                <a:latin typeface="Calibri"/>
                <a:cs typeface="Calibri"/>
              </a:rPr>
              <a:t>ICP.</a:t>
            </a:r>
            <a:endParaRPr sz="1500" dirty="0">
              <a:latin typeface="Calibri"/>
              <a:cs typeface="Calibri"/>
            </a:endParaRPr>
          </a:p>
          <a:p>
            <a:pPr marL="12700" marR="172745">
              <a:lnSpc>
                <a:spcPts val="1620"/>
              </a:lnSpc>
              <a:spcBef>
                <a:spcPts val="549"/>
              </a:spcBef>
            </a:pPr>
            <a:r>
              <a:rPr sz="1500" spc="-2" dirty="0">
                <a:solidFill>
                  <a:srgbClr val="626366"/>
                </a:solidFill>
                <a:latin typeface="Calibri"/>
                <a:cs typeface="Calibri"/>
              </a:rPr>
              <a:t>The CM coordinates communications with members by mail, phone, provider portal, email, fax, and during formal or informal meetings.</a:t>
            </a:r>
            <a:endParaRPr sz="1500" dirty="0">
              <a:latin typeface="Calibri"/>
              <a:cs typeface="Calibri"/>
            </a:endParaRPr>
          </a:p>
          <a:p>
            <a:pPr marL="12700" marR="142074">
              <a:lnSpc>
                <a:spcPts val="1831"/>
              </a:lnSpc>
              <a:spcBef>
                <a:spcPts val="524"/>
              </a:spcBef>
            </a:pPr>
            <a:r>
              <a:rPr lang="en-US" sz="1500" spc="-2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sz="1500" spc="-2">
                <a:solidFill>
                  <a:srgbClr val="626366"/>
                </a:solidFill>
                <a:latin typeface="Calibri"/>
                <a:cs typeface="Calibri"/>
              </a:rPr>
              <a:t>ach </a:t>
            </a:r>
            <a:r>
              <a:rPr sz="1500" spc="-2" dirty="0">
                <a:solidFill>
                  <a:srgbClr val="626366"/>
                </a:solidFill>
                <a:latin typeface="Calibri"/>
                <a:cs typeface="Calibri"/>
              </a:rPr>
              <a:t>member must have an </a:t>
            </a:r>
            <a:endParaRPr sz="1500" dirty="0">
              <a:latin typeface="Calibri"/>
              <a:cs typeface="Calibri"/>
            </a:endParaRPr>
          </a:p>
          <a:p>
            <a:pPr marL="12700" marR="142074">
              <a:lnSpc>
                <a:spcPts val="1831"/>
              </a:lnSpc>
            </a:pPr>
            <a:r>
              <a:rPr sz="1500" spc="-3" dirty="0">
                <a:solidFill>
                  <a:srgbClr val="626366"/>
                </a:solidFill>
                <a:latin typeface="Calibri"/>
                <a:cs typeface="Calibri"/>
              </a:rPr>
              <a:t>annual face-to-face encounter with a </a:t>
            </a:r>
            <a:endParaRPr sz="1500" dirty="0">
              <a:latin typeface="Calibri"/>
              <a:cs typeface="Calibri"/>
            </a:endParaRPr>
          </a:p>
          <a:p>
            <a:pPr marL="12700" marR="142074">
              <a:lnSpc>
                <a:spcPts val="1831"/>
              </a:lnSpc>
            </a:pPr>
            <a:r>
              <a:rPr sz="1500" spc="-4" dirty="0">
                <a:solidFill>
                  <a:srgbClr val="626366"/>
                </a:solidFill>
                <a:latin typeface="Calibri"/>
                <a:cs typeface="Calibri"/>
              </a:rPr>
              <a:t>provider or another member of the ICT.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67831" y="2122618"/>
            <a:ext cx="165226" cy="215900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67831" y="2815791"/>
            <a:ext cx="165450" cy="216204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39" y="3379678"/>
            <a:ext cx="145795" cy="266191"/>
          </a:xfrm>
          <a:prstGeom prst="rect">
            <a:avLst/>
          </a:prstGeom>
        </p:spPr>
        <p:txBody>
          <a:bodyPr wrap="square" lIns="0" tIns="12954" rIns="0" bIns="0" rtlCol="0">
            <a:noAutofit/>
          </a:bodyPr>
          <a:lstStyle/>
          <a:p>
            <a:pPr marL="12700">
              <a:lnSpc>
                <a:spcPts val="2039"/>
              </a:lnSpc>
            </a:pPr>
            <a:r>
              <a:rPr sz="1900" dirty="0">
                <a:solidFill>
                  <a:srgbClr val="626366"/>
                </a:solidFill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583" y="3394202"/>
            <a:ext cx="4379703" cy="999108"/>
          </a:xfrm>
          <a:prstGeom prst="rect">
            <a:avLst/>
          </a:prstGeom>
        </p:spPr>
        <p:txBody>
          <a:bodyPr wrap="square" lIns="0" tIns="12668" rIns="0" bIns="0" rtlCol="0">
            <a:noAutofit/>
          </a:bodyPr>
          <a:lstStyle/>
          <a:p>
            <a:pPr marL="12700" marR="22181">
              <a:lnSpc>
                <a:spcPts val="1995"/>
              </a:lnSpc>
            </a:pPr>
            <a:r>
              <a:rPr sz="1900" b="1" spc="-6" dirty="0">
                <a:solidFill>
                  <a:srgbClr val="626366"/>
                </a:solidFill>
                <a:latin typeface="Calibri"/>
                <a:cs typeface="Calibri"/>
              </a:rPr>
              <a:t>Individualized Care Plan (ICP)</a:t>
            </a:r>
            <a:endParaRPr sz="1900" dirty="0">
              <a:latin typeface="Calibri"/>
              <a:cs typeface="Calibri"/>
            </a:endParaRPr>
          </a:p>
          <a:p>
            <a:pPr marL="512876" indent="-356920" algn="just">
              <a:lnSpc>
                <a:spcPts val="1800"/>
              </a:lnSpc>
              <a:spcBef>
                <a:spcPts val="340"/>
              </a:spcBef>
              <a:tabLst>
                <a:tab pos="508000" algn="l"/>
              </a:tabLst>
            </a:pPr>
            <a:r>
              <a:rPr lang="en-US" sz="1500" spc="0" dirty="0">
                <a:solidFill>
                  <a:srgbClr val="626366"/>
                </a:solidFill>
                <a:latin typeface="Arial"/>
                <a:cs typeface="Arial"/>
              </a:rPr>
              <a:t>	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I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nc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l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u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d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es</a:t>
            </a:r>
            <a:r>
              <a:rPr lang="en-US" sz="1500" spc="-1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m</a:t>
            </a:r>
            <a:r>
              <a:rPr lang="en-US" sz="1500" spc="-4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mbe</a:t>
            </a:r>
            <a:r>
              <a:rPr lang="en-US" sz="1500" spc="9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lang="en-US" sz="1500" spc="-4" dirty="0">
                <a:solidFill>
                  <a:srgbClr val="626366"/>
                </a:solidFill>
                <a:latin typeface="Calibri"/>
                <a:cs typeface="Calibri"/>
              </a:rPr>
              <a:t>-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specific</a:t>
            </a:r>
            <a:r>
              <a:rPr lang="en-US" sz="1500" spc="24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g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oals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and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i</a:t>
            </a:r>
            <a:r>
              <a:rPr lang="en-US" sz="1500" spc="-4" dirty="0">
                <a:solidFill>
                  <a:srgbClr val="626366"/>
                </a:solidFill>
                <a:latin typeface="Calibri"/>
                <a:cs typeface="Calibri"/>
              </a:rPr>
              <a:t>n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t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9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lang="en-US" sz="1500" spc="-19" dirty="0">
                <a:solidFill>
                  <a:srgbClr val="626366"/>
                </a:solidFill>
                <a:latin typeface="Calibri"/>
                <a:cs typeface="Calibri"/>
              </a:rPr>
              <a:t>v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-14" dirty="0">
                <a:solidFill>
                  <a:srgbClr val="626366"/>
                </a:solidFill>
                <a:latin typeface="Calibri"/>
                <a:cs typeface="Calibri"/>
              </a:rPr>
              <a:t>n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tio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n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s based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on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ne</a:t>
            </a:r>
            <a:r>
              <a:rPr lang="en-US" sz="1500" spc="-4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ds i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d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n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t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i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fied dur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i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ng</a:t>
            </a:r>
            <a:r>
              <a:rPr lang="en-US" sz="1500" spc="-14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t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h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-4" dirty="0">
                <a:solidFill>
                  <a:srgbClr val="626366"/>
                </a:solidFill>
                <a:latin typeface="Calibri"/>
                <a:cs typeface="Calibri"/>
              </a:rPr>
              <a:t> 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assess</a:t>
            </a:r>
            <a:r>
              <a:rPr lang="en-US" sz="1500" spc="4" dirty="0">
                <a:solidFill>
                  <a:srgbClr val="626366"/>
                </a:solidFill>
                <a:latin typeface="Calibri"/>
                <a:cs typeface="Calibri"/>
              </a:rPr>
              <a:t>m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e</a:t>
            </a:r>
            <a:r>
              <a:rPr lang="en-US" sz="1500" spc="-9" dirty="0">
                <a:solidFill>
                  <a:srgbClr val="626366"/>
                </a:solidFill>
                <a:latin typeface="Calibri"/>
                <a:cs typeface="Calibri"/>
              </a:rPr>
              <a:t>n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t p</a:t>
            </a:r>
            <a:r>
              <a:rPr lang="en-US" sz="1500" spc="-19" dirty="0">
                <a:solidFill>
                  <a:srgbClr val="626366"/>
                </a:solidFill>
                <a:latin typeface="Calibri"/>
                <a:cs typeface="Calibri"/>
              </a:rPr>
              <a:t>r</a:t>
            </a:r>
            <a:r>
              <a:rPr lang="en-US" sz="1500" spc="0" dirty="0">
                <a:solidFill>
                  <a:srgbClr val="626366"/>
                </a:solidFill>
                <a:latin typeface="Calibri"/>
                <a:cs typeface="Calibri"/>
              </a:rPr>
              <a:t>ocess.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440241"/>
            <a:ext cx="159893" cy="215900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5760" y="4451731"/>
            <a:ext cx="3942443" cy="1405001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 marR="28575">
              <a:lnSpc>
                <a:spcPts val="1600"/>
              </a:lnSpc>
            </a:pPr>
            <a:r>
              <a:rPr sz="1500" spc="-1" dirty="0">
                <a:solidFill>
                  <a:srgbClr val="626366"/>
                </a:solidFill>
                <a:latin typeface="Calibri"/>
                <a:cs typeface="Calibri"/>
              </a:rPr>
              <a:t>The ICP is updated annually or if a significant</a:t>
            </a:r>
            <a:endParaRPr sz="1500" dirty="0">
              <a:latin typeface="Calibri"/>
              <a:cs typeface="Calibri"/>
            </a:endParaRPr>
          </a:p>
          <a:p>
            <a:pPr marL="12700">
              <a:lnSpc>
                <a:spcPts val="1800"/>
              </a:lnSpc>
              <a:spcBef>
                <a:spcPts val="9"/>
              </a:spcBef>
            </a:pPr>
            <a:r>
              <a:rPr sz="1500" spc="-4" dirty="0">
                <a:solidFill>
                  <a:srgbClr val="626366"/>
                </a:solidFill>
                <a:latin typeface="Calibri"/>
                <a:cs typeface="Calibri"/>
              </a:rPr>
              <a:t>change in status occurs and made available for the</a:t>
            </a:r>
            <a:endParaRPr sz="1500" dirty="0">
              <a:latin typeface="Calibri"/>
              <a:cs typeface="Calibri"/>
            </a:endParaRPr>
          </a:p>
          <a:p>
            <a:pPr marL="12700" marR="28575">
              <a:lnSpc>
                <a:spcPts val="1800"/>
              </a:lnSpc>
            </a:pPr>
            <a:r>
              <a:rPr sz="1500" spc="-29" dirty="0">
                <a:solidFill>
                  <a:srgbClr val="626366"/>
                </a:solidFill>
                <a:latin typeface="Calibri"/>
                <a:cs typeface="Calibri"/>
              </a:rPr>
              <a:t>ICT.</a:t>
            </a:r>
            <a:endParaRPr sz="1500" dirty="0">
              <a:latin typeface="Calibri"/>
              <a:cs typeface="Calibri"/>
            </a:endParaRPr>
          </a:p>
          <a:p>
            <a:pPr marL="12700" marR="613044">
              <a:lnSpc>
                <a:spcPct val="100097"/>
              </a:lnSpc>
              <a:spcBef>
                <a:spcPts val="260"/>
              </a:spcBef>
            </a:pPr>
            <a:r>
              <a:rPr sz="1500" spc="0" dirty="0">
                <a:solidFill>
                  <a:srgbClr val="626366"/>
                </a:solidFill>
                <a:latin typeface="Calibri"/>
                <a:cs typeface="Calibri"/>
              </a:rPr>
              <a:t>Addresses coordination of care needs with providers, external agencies, community resources, and Medicaid benefits.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5171761"/>
            <a:ext cx="159893" cy="215900"/>
          </a:xfrm>
          <a:prstGeom prst="rect">
            <a:avLst/>
          </a:prstGeom>
        </p:spPr>
        <p:txBody>
          <a:bodyPr wrap="square" lIns="0" tIns="10382" rIns="0" bIns="0" rtlCol="0">
            <a:noAutofit/>
          </a:bodyPr>
          <a:lstStyle/>
          <a:p>
            <a:pPr marL="12700">
              <a:lnSpc>
                <a:spcPts val="1635"/>
              </a:lnSpc>
            </a:pP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76272" y="5916167"/>
            <a:ext cx="6019800" cy="914400"/>
          </a:xfrm>
          <a:prstGeom prst="rect">
            <a:avLst/>
          </a:prstGeom>
        </p:spPr>
        <p:txBody>
          <a:bodyPr wrap="square" lIns="0" tIns="3556" rIns="0" bIns="0" rtlCol="0">
            <a:noAutofit/>
          </a:bodyPr>
          <a:lstStyle/>
          <a:p>
            <a:pPr>
              <a:lnSpc>
                <a:spcPts val="1400"/>
              </a:lnSpc>
            </a:pPr>
            <a:endParaRPr sz="1400"/>
          </a:p>
          <a:p>
            <a:pPr marL="132605" marR="135355" indent="0" algn="ctr">
              <a:lnSpc>
                <a:spcPts val="1440"/>
              </a:lnSpc>
              <a:spcBef>
                <a:spcPts val="72"/>
              </a:spcBef>
            </a:pPr>
            <a:r>
              <a:rPr sz="1200" b="1" spc="-44" dirty="0">
                <a:latin typeface="Calibri"/>
                <a:cs typeface="Calibri"/>
              </a:rPr>
              <a:t>W</a:t>
            </a:r>
            <a:r>
              <a:rPr sz="1200" b="1" spc="0" dirty="0">
                <a:latin typeface="Calibri"/>
                <a:cs typeface="Calibri"/>
              </a:rPr>
              <a:t>e </a:t>
            </a:r>
            <a:r>
              <a:rPr sz="1200" b="1" spc="-4" dirty="0">
                <a:latin typeface="Calibri"/>
                <a:cs typeface="Calibri"/>
              </a:rPr>
              <a:t>em</a:t>
            </a:r>
            <a:r>
              <a:rPr sz="1200" b="1" spc="4" dirty="0">
                <a:latin typeface="Calibri"/>
                <a:cs typeface="Calibri"/>
              </a:rPr>
              <a:t>b</a:t>
            </a:r>
            <a:r>
              <a:rPr sz="1200" b="1" spc="-19" dirty="0">
                <a:latin typeface="Calibri"/>
                <a:cs typeface="Calibri"/>
              </a:rPr>
              <a:t>r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ce</a:t>
            </a:r>
            <a:r>
              <a:rPr sz="1200" b="1" spc="-9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a </a:t>
            </a:r>
            <a:r>
              <a:rPr sz="1200" b="1" spc="4" dirty="0">
                <a:latin typeface="Calibri"/>
                <a:cs typeface="Calibri"/>
              </a:rPr>
              <a:t>p</a:t>
            </a:r>
            <a:r>
              <a:rPr sz="1200" b="1" spc="-4" dirty="0">
                <a:latin typeface="Calibri"/>
                <a:cs typeface="Calibri"/>
              </a:rPr>
              <a:t>er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spc="9" dirty="0">
                <a:latin typeface="Calibri"/>
                <a:cs typeface="Calibri"/>
              </a:rPr>
              <a:t>n</a:t>
            </a:r>
            <a:r>
              <a:rPr sz="1200" b="1" spc="4" dirty="0">
                <a:latin typeface="Calibri"/>
                <a:cs typeface="Calibri"/>
              </a:rPr>
              <a:t>-</a:t>
            </a:r>
            <a:r>
              <a:rPr sz="1200" b="1" spc="0" dirty="0">
                <a:latin typeface="Calibri"/>
                <a:cs typeface="Calibri"/>
              </a:rPr>
              <a:t>ce</a:t>
            </a:r>
            <a:r>
              <a:rPr sz="1200" b="1" spc="-9" dirty="0">
                <a:latin typeface="Calibri"/>
                <a:cs typeface="Calibri"/>
              </a:rPr>
              <a:t>nt</a:t>
            </a:r>
            <a:r>
              <a:rPr sz="1200" b="1" spc="-4" dirty="0">
                <a:latin typeface="Calibri"/>
                <a:cs typeface="Calibri"/>
              </a:rPr>
              <a:t>ere</a:t>
            </a:r>
            <a:r>
              <a:rPr sz="1200" b="1" spc="4" dirty="0">
                <a:latin typeface="Calibri"/>
                <a:cs typeface="Calibri"/>
              </a:rPr>
              <a:t>d</a:t>
            </a:r>
            <a:r>
              <a:rPr sz="1200" b="1" spc="0" dirty="0">
                <a:latin typeface="Calibri"/>
                <a:cs typeface="Calibri"/>
              </a:rPr>
              <a:t>,</a:t>
            </a:r>
            <a:r>
              <a:rPr sz="1200" b="1" spc="-29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spc="-4" dirty="0">
                <a:latin typeface="Calibri"/>
                <a:cs typeface="Calibri"/>
              </a:rPr>
              <a:t>mm</a:t>
            </a:r>
            <a:r>
              <a:rPr sz="1200" b="1" spc="4" dirty="0">
                <a:latin typeface="Calibri"/>
                <a:cs typeface="Calibri"/>
              </a:rPr>
              <a:t>uni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9" dirty="0">
                <a:latin typeface="Calibri"/>
                <a:cs typeface="Calibri"/>
              </a:rPr>
              <a:t>y</a:t>
            </a:r>
            <a:r>
              <a:rPr sz="1200" b="1" spc="4" dirty="0">
                <a:latin typeface="Calibri"/>
                <a:cs typeface="Calibri"/>
              </a:rPr>
              <a:t>-</a:t>
            </a:r>
            <a:r>
              <a:rPr sz="1200" b="1" spc="-9" dirty="0">
                <a:latin typeface="Calibri"/>
                <a:cs typeface="Calibri"/>
              </a:rPr>
              <a:t>f</a:t>
            </a:r>
            <a:r>
              <a:rPr sz="1200" b="1" spc="0" dirty="0">
                <a:latin typeface="Calibri"/>
                <a:cs typeface="Calibri"/>
              </a:rPr>
              <a:t>o</a:t>
            </a:r>
            <a:r>
              <a:rPr sz="1200" b="1" spc="4" dirty="0">
                <a:latin typeface="Calibri"/>
                <a:cs typeface="Calibri"/>
              </a:rPr>
              <a:t>cu</a:t>
            </a:r>
            <a:r>
              <a:rPr sz="1200" b="1" spc="0" dirty="0">
                <a:latin typeface="Calibri"/>
                <a:cs typeface="Calibri"/>
              </a:rPr>
              <a:t>sed</a:t>
            </a:r>
            <a:r>
              <a:rPr sz="1200" b="1" spc="-29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spc="4" dirty="0">
                <a:latin typeface="Calibri"/>
                <a:cs typeface="Calibri"/>
              </a:rPr>
              <a:t>pp</a:t>
            </a:r>
            <a:r>
              <a:rPr sz="1200" b="1" spc="-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oach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4" dirty="0">
                <a:latin typeface="Calibri"/>
                <a:cs typeface="Calibri"/>
              </a:rPr>
              <a:t>h</a:t>
            </a:r>
            <a:r>
              <a:rPr sz="1200" b="1" spc="-1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-4" dirty="0">
                <a:latin typeface="Calibri"/>
                <a:cs typeface="Calibri"/>
              </a:rPr>
              <a:t> a</a:t>
            </a:r>
            <a:r>
              <a:rPr sz="1200" b="1" spc="0" dirty="0">
                <a:latin typeface="Calibri"/>
                <a:cs typeface="Calibri"/>
              </a:rPr>
              <a:t>ss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-9" dirty="0">
                <a:latin typeface="Calibri"/>
                <a:cs typeface="Calibri"/>
              </a:rPr>
              <a:t>s</a:t>
            </a:r>
            <a:r>
              <a:rPr sz="1200" b="1" spc="0" dirty="0">
                <a:latin typeface="Calibri"/>
                <a:cs typeface="Calibri"/>
              </a:rPr>
              <a:t>ts</a:t>
            </a:r>
            <a:r>
              <a:rPr sz="1200" b="1" spc="-14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u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19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id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-9" dirty="0">
                <a:latin typeface="Calibri"/>
                <a:cs typeface="Calibri"/>
              </a:rPr>
              <a:t>n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9" dirty="0">
                <a:latin typeface="Calibri"/>
                <a:cs typeface="Calibri"/>
              </a:rPr>
              <a:t>i</a:t>
            </a:r>
            <a:r>
              <a:rPr sz="1200" b="1" spc="4" dirty="0">
                <a:latin typeface="Calibri"/>
                <a:cs typeface="Calibri"/>
              </a:rPr>
              <a:t>f</a:t>
            </a:r>
            <a:r>
              <a:rPr sz="1200" b="1" spc="-4" dirty="0">
                <a:latin typeface="Calibri"/>
                <a:cs typeface="Calibri"/>
              </a:rPr>
              <a:t>y</a:t>
            </a:r>
            <a:r>
              <a:rPr sz="1200" b="1" spc="4" dirty="0">
                <a:latin typeface="Calibri"/>
                <a:cs typeface="Calibri"/>
              </a:rPr>
              <a:t>in</a:t>
            </a:r>
            <a:r>
              <a:rPr sz="1200" b="1" spc="0" dirty="0">
                <a:latin typeface="Calibri"/>
                <a:cs typeface="Calibri"/>
              </a:rPr>
              <a:t>g o</a:t>
            </a:r>
            <a:r>
              <a:rPr sz="1200" b="1" spc="4" dirty="0">
                <a:latin typeface="Calibri"/>
                <a:cs typeface="Calibri"/>
              </a:rPr>
              <a:t>u</a:t>
            </a:r>
            <a:r>
              <a:rPr sz="1200" b="1" spc="0" dirty="0">
                <a:latin typeface="Calibri"/>
                <a:cs typeface="Calibri"/>
              </a:rPr>
              <a:t>r</a:t>
            </a:r>
            <a:r>
              <a:rPr sz="1200" b="1" spc="9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mem</a:t>
            </a:r>
            <a:r>
              <a:rPr sz="1200" b="1" spc="0" dirty="0">
                <a:latin typeface="Calibri"/>
                <a:cs typeface="Calibri"/>
              </a:rPr>
              <a:t>b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54" dirty="0">
                <a:latin typeface="Calibri"/>
                <a:cs typeface="Calibri"/>
              </a:rPr>
              <a:t>r</a:t>
            </a:r>
            <a:r>
              <a:rPr sz="1200" b="1" spc="-69" dirty="0">
                <a:latin typeface="Calibri"/>
                <a:cs typeface="Calibri"/>
              </a:rPr>
              <a:t>’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un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que</a:t>
            </a:r>
            <a:r>
              <a:rPr sz="1200" b="1" spc="9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-4" dirty="0">
                <a:latin typeface="Calibri"/>
                <a:cs typeface="Calibri"/>
              </a:rPr>
              <a:t>ee</a:t>
            </a:r>
            <a:r>
              <a:rPr sz="1200" b="1" spc="0" dirty="0">
                <a:latin typeface="Calibri"/>
                <a:cs typeface="Calibri"/>
              </a:rPr>
              <a:t>ds,</a:t>
            </a:r>
            <a:r>
              <a:rPr sz="1200" b="1" spc="4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b</a:t>
            </a:r>
            <a:r>
              <a:rPr sz="1200" b="1" spc="4" dirty="0">
                <a:latin typeface="Calibri"/>
                <a:cs typeface="Calibri"/>
              </a:rPr>
              <a:t>li</a:t>
            </a:r>
            <a:r>
              <a:rPr sz="1200" b="1" spc="0" dirty="0">
                <a:latin typeface="Calibri"/>
                <a:cs typeface="Calibri"/>
              </a:rPr>
              <a:t>ng</a:t>
            </a:r>
            <a:r>
              <a:rPr sz="1200" b="1" spc="9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us</a:t>
            </a:r>
            <a:r>
              <a:rPr sz="1200" b="1" spc="4" dirty="0">
                <a:latin typeface="Calibri"/>
                <a:cs typeface="Calibri"/>
              </a:rPr>
              <a:t> </a:t>
            </a:r>
            <a:r>
              <a:rPr sz="1200" b="1" spc="-9" dirty="0">
                <a:latin typeface="Calibri"/>
                <a:cs typeface="Calibri"/>
              </a:rPr>
              <a:t>t</a:t>
            </a:r>
            <a:r>
              <a:rPr sz="1200" b="1" spc="0" dirty="0">
                <a:latin typeface="Calibri"/>
                <a:cs typeface="Calibri"/>
              </a:rPr>
              <a:t>o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spc="0" dirty="0">
                <a:latin typeface="Calibri"/>
                <a:cs typeface="Calibri"/>
              </a:rPr>
              <a:t>nn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0" dirty="0">
                <a:latin typeface="Calibri"/>
                <a:cs typeface="Calibri"/>
              </a:rPr>
              <a:t>ct o</a:t>
            </a:r>
            <a:r>
              <a:rPr sz="1200" b="1" spc="4" dirty="0">
                <a:latin typeface="Calibri"/>
                <a:cs typeface="Calibri"/>
              </a:rPr>
              <a:t>u</a:t>
            </a:r>
            <a:r>
              <a:rPr sz="1200" b="1" spc="0" dirty="0">
                <a:latin typeface="Calibri"/>
                <a:cs typeface="Calibri"/>
              </a:rPr>
              <a:t>r</a:t>
            </a:r>
            <a:r>
              <a:rPr sz="1200" b="1" spc="9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mem</a:t>
            </a:r>
            <a:r>
              <a:rPr sz="1200" b="1" spc="0" dirty="0">
                <a:latin typeface="Calibri"/>
                <a:cs typeface="Calibri"/>
              </a:rPr>
              <a:t>b</a:t>
            </a:r>
            <a:r>
              <a:rPr sz="1200" b="1" spc="-4" dirty="0">
                <a:latin typeface="Calibri"/>
                <a:cs typeface="Calibri"/>
              </a:rPr>
              <a:t>er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wi</a:t>
            </a:r>
            <a:r>
              <a:rPr sz="1200" b="1" spc="0" dirty="0">
                <a:latin typeface="Calibri"/>
                <a:cs typeface="Calibri"/>
              </a:rPr>
              <a:t>th </a:t>
            </a:r>
            <a:r>
              <a:rPr sz="1200" b="1" spc="4" dirty="0">
                <a:latin typeface="Calibri"/>
                <a:cs typeface="Calibri"/>
              </a:rPr>
              <a:t>l</a:t>
            </a:r>
            <a:r>
              <a:rPr sz="1200" b="1" spc="0" dirty="0">
                <a:latin typeface="Calibri"/>
                <a:cs typeface="Calibri"/>
              </a:rPr>
              <a:t>o</a:t>
            </a:r>
            <a:r>
              <a:rPr sz="1200" b="1" spc="-4" dirty="0">
                <a:latin typeface="Calibri"/>
                <a:cs typeface="Calibri"/>
              </a:rPr>
              <a:t>ca</a:t>
            </a:r>
            <a:r>
              <a:rPr sz="1200" b="1" spc="0" dirty="0">
                <a:latin typeface="Calibri"/>
                <a:cs typeface="Calibri"/>
              </a:rPr>
              <a:t>l</a:t>
            </a:r>
            <a:r>
              <a:rPr sz="1200" b="1" spc="19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se</a:t>
            </a:r>
            <a:r>
              <a:rPr sz="1200" b="1" spc="1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vic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-29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spc="0" dirty="0">
                <a:latin typeface="Calibri"/>
                <a:cs typeface="Calibri"/>
              </a:rPr>
              <a:t>nd </a:t>
            </a:r>
            <a:r>
              <a:rPr sz="1200" b="1" spc="-4" dirty="0">
                <a:latin typeface="Calibri"/>
                <a:cs typeface="Calibri"/>
              </a:rPr>
              <a:t>re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4" dirty="0">
                <a:latin typeface="Calibri"/>
                <a:cs typeface="Calibri"/>
              </a:rPr>
              <a:t>ou</a:t>
            </a:r>
            <a:r>
              <a:rPr sz="1200" b="1" spc="-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ces</a:t>
            </a:r>
            <a:r>
              <a:rPr sz="1200" b="1" spc="-29" dirty="0">
                <a:latin typeface="Calibri"/>
                <a:cs typeface="Calibri"/>
              </a:rPr>
              <a:t> </a:t>
            </a:r>
            <a:r>
              <a:rPr sz="1200" b="1" spc="-9" dirty="0">
                <a:latin typeface="Calibri"/>
                <a:cs typeface="Calibri"/>
              </a:rPr>
              <a:t>t</a:t>
            </a:r>
            <a:r>
              <a:rPr sz="1200" b="1" spc="0" dirty="0">
                <a:latin typeface="Calibri"/>
                <a:cs typeface="Calibri"/>
              </a:rPr>
              <a:t>o</a:t>
            </a:r>
            <a:r>
              <a:rPr sz="1200" b="1" spc="4" dirty="0">
                <a:latin typeface="Calibri"/>
                <a:cs typeface="Calibri"/>
              </a:rPr>
              <a:t> h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4" dirty="0">
                <a:latin typeface="Calibri"/>
                <a:cs typeface="Calibri"/>
              </a:rPr>
              <a:t>l</a:t>
            </a:r>
            <a:r>
              <a:rPr sz="1200" b="1" spc="0" dirty="0">
                <a:latin typeface="Calibri"/>
                <a:cs typeface="Calibri"/>
              </a:rPr>
              <a:t>p</a:t>
            </a:r>
            <a:r>
              <a:rPr sz="1200" b="1" spc="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s</a:t>
            </a:r>
            <a:r>
              <a:rPr sz="1200" b="1" spc="4" dirty="0">
                <a:latin typeface="Calibri"/>
                <a:cs typeface="Calibri"/>
              </a:rPr>
              <a:t>upp</a:t>
            </a:r>
            <a:r>
              <a:rPr sz="1200" b="1" spc="0" dirty="0">
                <a:latin typeface="Calibri"/>
                <a:cs typeface="Calibri"/>
              </a:rPr>
              <a:t>o</a:t>
            </a:r>
            <a:r>
              <a:rPr sz="1200" b="1" spc="4" dirty="0">
                <a:latin typeface="Calibri"/>
                <a:cs typeface="Calibri"/>
              </a:rPr>
              <a:t>r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4" dirty="0">
                <a:latin typeface="Calibri"/>
                <a:cs typeface="Calibri"/>
              </a:rPr>
              <a:t>h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0" dirty="0">
                <a:latin typeface="Calibri"/>
                <a:cs typeface="Calibri"/>
              </a:rPr>
              <a:t>m 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n</a:t>
            </a:r>
            <a:r>
              <a:rPr sz="1200" b="1" spc="4" dirty="0">
                <a:latin typeface="Calibri"/>
                <a:cs typeface="Calibri"/>
              </a:rPr>
              <a:t> </a:t>
            </a:r>
            <a:r>
              <a:rPr sz="1200" b="1" spc="-4" dirty="0">
                <a:latin typeface="Calibri"/>
                <a:cs typeface="Calibri"/>
              </a:rPr>
              <a:t>rea</a:t>
            </a:r>
            <a:r>
              <a:rPr sz="1200" b="1" spc="0" dirty="0">
                <a:latin typeface="Calibri"/>
                <a:cs typeface="Calibri"/>
              </a:rPr>
              <a:t>c</a:t>
            </a:r>
            <a:r>
              <a:rPr sz="1200" b="1" spc="4" dirty="0">
                <a:latin typeface="Calibri"/>
                <a:cs typeface="Calibri"/>
              </a:rPr>
              <a:t>hin</a:t>
            </a:r>
            <a:r>
              <a:rPr sz="1200" b="1" spc="0" dirty="0">
                <a:latin typeface="Calibri"/>
                <a:cs typeface="Calibri"/>
              </a:rPr>
              <a:t>g t</a:t>
            </a:r>
            <a:r>
              <a:rPr sz="1200" b="1" spc="4" dirty="0">
                <a:latin typeface="Calibri"/>
                <a:cs typeface="Calibri"/>
              </a:rPr>
              <a:t>h</a:t>
            </a:r>
            <a:r>
              <a:rPr sz="1200" b="1" spc="-4" dirty="0">
                <a:latin typeface="Calibri"/>
                <a:cs typeface="Calibri"/>
              </a:rPr>
              <a:t>e</a:t>
            </a:r>
            <a:r>
              <a:rPr sz="1200" b="1" spc="4" dirty="0">
                <a:latin typeface="Calibri"/>
                <a:cs typeface="Calibri"/>
              </a:rPr>
              <a:t>i</a:t>
            </a:r>
            <a:r>
              <a:rPr sz="1200" b="1" spc="0" dirty="0">
                <a:latin typeface="Calibri"/>
                <a:cs typeface="Calibri"/>
              </a:rPr>
              <a:t>r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4" dirty="0">
                <a:latin typeface="Calibri"/>
                <a:cs typeface="Calibri"/>
              </a:rPr>
              <a:t>h</a:t>
            </a:r>
            <a:r>
              <a:rPr sz="1200" b="1" spc="-4" dirty="0">
                <a:latin typeface="Calibri"/>
                <a:cs typeface="Calibri"/>
              </a:rPr>
              <a:t>ea</a:t>
            </a:r>
            <a:r>
              <a:rPr sz="1200" b="1" spc="4" dirty="0">
                <a:latin typeface="Calibri"/>
                <a:cs typeface="Calibri"/>
              </a:rPr>
              <a:t>l</a:t>
            </a:r>
            <a:r>
              <a:rPr sz="1200" b="1" spc="0" dirty="0">
                <a:latin typeface="Calibri"/>
                <a:cs typeface="Calibri"/>
              </a:rPr>
              <a:t>t</a:t>
            </a:r>
            <a:r>
              <a:rPr sz="1200" b="1" spc="4" dirty="0">
                <a:latin typeface="Calibri"/>
                <a:cs typeface="Calibri"/>
              </a:rPr>
              <a:t>h</a:t>
            </a:r>
            <a:r>
              <a:rPr sz="1200" b="1" spc="-9" dirty="0">
                <a:latin typeface="Calibri"/>
                <a:cs typeface="Calibri"/>
              </a:rPr>
              <a:t>c</a:t>
            </a:r>
            <a:r>
              <a:rPr sz="1200" b="1" spc="-4" dirty="0">
                <a:latin typeface="Calibri"/>
                <a:cs typeface="Calibri"/>
              </a:rPr>
              <a:t>ar</a:t>
            </a:r>
            <a:r>
              <a:rPr sz="1200" b="1" spc="0" dirty="0">
                <a:latin typeface="Calibri"/>
                <a:cs typeface="Calibri"/>
              </a:rPr>
              <a:t>e</a:t>
            </a:r>
            <a:r>
              <a:rPr sz="1200" b="1" spc="-9" dirty="0">
                <a:latin typeface="Calibri"/>
                <a:cs typeface="Calibri"/>
              </a:rPr>
              <a:t> </a:t>
            </a:r>
            <a:r>
              <a:rPr sz="1200" b="1" spc="-14" dirty="0">
                <a:latin typeface="Calibri"/>
                <a:cs typeface="Calibri"/>
              </a:rPr>
              <a:t>g</a:t>
            </a:r>
            <a:r>
              <a:rPr sz="1200" b="1" spc="0" dirty="0">
                <a:latin typeface="Calibri"/>
                <a:cs typeface="Calibri"/>
              </a:rPr>
              <a:t>oals.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63161" y="2897885"/>
            <a:ext cx="2133600" cy="1845564"/>
          </a:xfrm>
          <a:custGeom>
            <a:avLst/>
            <a:gdLst/>
            <a:ahLst/>
            <a:cxnLst/>
            <a:rect l="l" t="t" r="r" b="b"/>
            <a:pathLst>
              <a:path w="2133600" h="1845564">
                <a:moveTo>
                  <a:pt x="0" y="922782"/>
                </a:moveTo>
                <a:lnTo>
                  <a:pt x="527304" y="1845564"/>
                </a:lnTo>
                <a:lnTo>
                  <a:pt x="1606296" y="1845564"/>
                </a:lnTo>
                <a:lnTo>
                  <a:pt x="2133600" y="922782"/>
                </a:lnTo>
                <a:lnTo>
                  <a:pt x="1606296" y="0"/>
                </a:lnTo>
                <a:lnTo>
                  <a:pt x="527304" y="0"/>
                </a:lnTo>
                <a:lnTo>
                  <a:pt x="0" y="922782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63161" y="2897885"/>
            <a:ext cx="2133600" cy="1845564"/>
          </a:xfrm>
          <a:custGeom>
            <a:avLst/>
            <a:gdLst/>
            <a:ahLst/>
            <a:cxnLst/>
            <a:rect l="l" t="t" r="r" b="b"/>
            <a:pathLst>
              <a:path w="2133600" h="1845564">
                <a:moveTo>
                  <a:pt x="0" y="922782"/>
                </a:moveTo>
                <a:lnTo>
                  <a:pt x="527304" y="0"/>
                </a:lnTo>
                <a:lnTo>
                  <a:pt x="1606296" y="0"/>
                </a:lnTo>
                <a:lnTo>
                  <a:pt x="2133600" y="922782"/>
                </a:lnTo>
                <a:lnTo>
                  <a:pt x="1606296" y="1845564"/>
                </a:lnTo>
                <a:lnTo>
                  <a:pt x="527304" y="1845564"/>
                </a:lnTo>
                <a:lnTo>
                  <a:pt x="0" y="92278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97423" y="2014728"/>
            <a:ext cx="806195" cy="693419"/>
          </a:xfrm>
          <a:custGeom>
            <a:avLst/>
            <a:gdLst/>
            <a:ahLst/>
            <a:cxnLst/>
            <a:rect l="l" t="t" r="r" b="b"/>
            <a:pathLst>
              <a:path w="806195" h="693419">
                <a:moveTo>
                  <a:pt x="0" y="346709"/>
                </a:moveTo>
                <a:lnTo>
                  <a:pt x="200405" y="693419"/>
                </a:lnTo>
                <a:lnTo>
                  <a:pt x="605790" y="693419"/>
                </a:lnTo>
                <a:lnTo>
                  <a:pt x="806195" y="346709"/>
                </a:lnTo>
                <a:lnTo>
                  <a:pt x="605790" y="0"/>
                </a:lnTo>
                <a:lnTo>
                  <a:pt x="200405" y="0"/>
                </a:lnTo>
                <a:lnTo>
                  <a:pt x="0" y="346709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57294" y="1219962"/>
            <a:ext cx="1748027" cy="1511808"/>
          </a:xfrm>
          <a:custGeom>
            <a:avLst/>
            <a:gdLst/>
            <a:ahLst/>
            <a:cxnLst/>
            <a:rect l="l" t="t" r="r" b="b"/>
            <a:pathLst>
              <a:path w="1748027" h="1511808">
                <a:moveTo>
                  <a:pt x="0" y="755903"/>
                </a:moveTo>
                <a:lnTo>
                  <a:pt x="431926" y="1511808"/>
                </a:lnTo>
                <a:lnTo>
                  <a:pt x="1316100" y="1511808"/>
                </a:lnTo>
                <a:lnTo>
                  <a:pt x="1748027" y="755903"/>
                </a:lnTo>
                <a:lnTo>
                  <a:pt x="1316100" y="0"/>
                </a:lnTo>
                <a:lnTo>
                  <a:pt x="431926" y="0"/>
                </a:lnTo>
                <a:lnTo>
                  <a:pt x="0" y="755903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57294" y="1219962"/>
            <a:ext cx="1748027" cy="1511808"/>
          </a:xfrm>
          <a:custGeom>
            <a:avLst/>
            <a:gdLst/>
            <a:ahLst/>
            <a:cxnLst/>
            <a:rect l="l" t="t" r="r" b="b"/>
            <a:pathLst>
              <a:path w="1748027" h="1511808">
                <a:moveTo>
                  <a:pt x="0" y="755903"/>
                </a:moveTo>
                <a:lnTo>
                  <a:pt x="431926" y="0"/>
                </a:lnTo>
                <a:lnTo>
                  <a:pt x="1316100" y="0"/>
                </a:lnTo>
                <a:lnTo>
                  <a:pt x="1748027" y="755903"/>
                </a:lnTo>
                <a:lnTo>
                  <a:pt x="1316100" y="1511808"/>
                </a:lnTo>
                <a:lnTo>
                  <a:pt x="431926" y="1511808"/>
                </a:lnTo>
                <a:lnTo>
                  <a:pt x="0" y="75590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37732" y="3311651"/>
            <a:ext cx="804672" cy="693419"/>
          </a:xfrm>
          <a:custGeom>
            <a:avLst/>
            <a:gdLst/>
            <a:ahLst/>
            <a:cxnLst/>
            <a:rect l="l" t="t" r="r" b="b"/>
            <a:pathLst>
              <a:path w="804671" h="693419">
                <a:moveTo>
                  <a:pt x="0" y="346709"/>
                </a:moveTo>
                <a:lnTo>
                  <a:pt x="200405" y="693419"/>
                </a:lnTo>
                <a:lnTo>
                  <a:pt x="604266" y="693419"/>
                </a:lnTo>
                <a:lnTo>
                  <a:pt x="804672" y="346709"/>
                </a:lnTo>
                <a:lnTo>
                  <a:pt x="604266" y="0"/>
                </a:lnTo>
                <a:lnTo>
                  <a:pt x="200405" y="0"/>
                </a:lnTo>
                <a:lnTo>
                  <a:pt x="0" y="346709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63005" y="2149601"/>
            <a:ext cx="1748027" cy="1513332"/>
          </a:xfrm>
          <a:custGeom>
            <a:avLst/>
            <a:gdLst/>
            <a:ahLst/>
            <a:cxnLst/>
            <a:rect l="l" t="t" r="r" b="b"/>
            <a:pathLst>
              <a:path w="1748027" h="1513332">
                <a:moveTo>
                  <a:pt x="0" y="756666"/>
                </a:moveTo>
                <a:lnTo>
                  <a:pt x="432308" y="1513332"/>
                </a:lnTo>
                <a:lnTo>
                  <a:pt x="1315719" y="1513332"/>
                </a:lnTo>
                <a:lnTo>
                  <a:pt x="1748027" y="756666"/>
                </a:lnTo>
                <a:lnTo>
                  <a:pt x="1315719" y="0"/>
                </a:lnTo>
                <a:lnTo>
                  <a:pt x="432308" y="0"/>
                </a:lnTo>
                <a:lnTo>
                  <a:pt x="0" y="756666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63005" y="2149601"/>
            <a:ext cx="1748027" cy="1513332"/>
          </a:xfrm>
          <a:custGeom>
            <a:avLst/>
            <a:gdLst/>
            <a:ahLst/>
            <a:cxnLst/>
            <a:rect l="l" t="t" r="r" b="b"/>
            <a:pathLst>
              <a:path w="1748027" h="1513332">
                <a:moveTo>
                  <a:pt x="0" y="756666"/>
                </a:moveTo>
                <a:lnTo>
                  <a:pt x="432308" y="0"/>
                </a:lnTo>
                <a:lnTo>
                  <a:pt x="1315719" y="0"/>
                </a:lnTo>
                <a:lnTo>
                  <a:pt x="1748027" y="756666"/>
                </a:lnTo>
                <a:lnTo>
                  <a:pt x="1315719" y="1513332"/>
                </a:lnTo>
                <a:lnTo>
                  <a:pt x="432308" y="1513332"/>
                </a:lnTo>
                <a:lnTo>
                  <a:pt x="0" y="75666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85460" y="4774691"/>
            <a:ext cx="804672" cy="693419"/>
          </a:xfrm>
          <a:custGeom>
            <a:avLst/>
            <a:gdLst/>
            <a:ahLst/>
            <a:cxnLst/>
            <a:rect l="l" t="t" r="r" b="b"/>
            <a:pathLst>
              <a:path w="804672" h="693419">
                <a:moveTo>
                  <a:pt x="0" y="346709"/>
                </a:moveTo>
                <a:lnTo>
                  <a:pt x="200405" y="693419"/>
                </a:lnTo>
                <a:lnTo>
                  <a:pt x="604266" y="693419"/>
                </a:lnTo>
                <a:lnTo>
                  <a:pt x="804672" y="346709"/>
                </a:lnTo>
                <a:lnTo>
                  <a:pt x="604266" y="0"/>
                </a:lnTo>
                <a:lnTo>
                  <a:pt x="200405" y="0"/>
                </a:lnTo>
                <a:lnTo>
                  <a:pt x="0" y="346709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63005" y="3978401"/>
            <a:ext cx="1748027" cy="1513332"/>
          </a:xfrm>
          <a:custGeom>
            <a:avLst/>
            <a:gdLst/>
            <a:ahLst/>
            <a:cxnLst/>
            <a:rect l="l" t="t" r="r" b="b"/>
            <a:pathLst>
              <a:path w="1748027" h="1513332">
                <a:moveTo>
                  <a:pt x="0" y="756666"/>
                </a:moveTo>
                <a:lnTo>
                  <a:pt x="432308" y="1513332"/>
                </a:lnTo>
                <a:lnTo>
                  <a:pt x="1315719" y="1513332"/>
                </a:lnTo>
                <a:lnTo>
                  <a:pt x="1748027" y="756666"/>
                </a:lnTo>
                <a:lnTo>
                  <a:pt x="1315719" y="0"/>
                </a:lnTo>
                <a:lnTo>
                  <a:pt x="432308" y="0"/>
                </a:lnTo>
                <a:lnTo>
                  <a:pt x="0" y="756666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3005" y="3978401"/>
            <a:ext cx="1748027" cy="1513332"/>
          </a:xfrm>
          <a:custGeom>
            <a:avLst/>
            <a:gdLst/>
            <a:ahLst/>
            <a:cxnLst/>
            <a:rect l="l" t="t" r="r" b="b"/>
            <a:pathLst>
              <a:path w="1748027" h="1513332">
                <a:moveTo>
                  <a:pt x="0" y="756666"/>
                </a:moveTo>
                <a:lnTo>
                  <a:pt x="432308" y="0"/>
                </a:lnTo>
                <a:lnTo>
                  <a:pt x="1315719" y="0"/>
                </a:lnTo>
                <a:lnTo>
                  <a:pt x="1748027" y="756666"/>
                </a:lnTo>
                <a:lnTo>
                  <a:pt x="1315719" y="1513332"/>
                </a:lnTo>
                <a:lnTo>
                  <a:pt x="432308" y="1513332"/>
                </a:lnTo>
                <a:lnTo>
                  <a:pt x="0" y="75666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66972" y="4925567"/>
            <a:ext cx="804672" cy="694944"/>
          </a:xfrm>
          <a:custGeom>
            <a:avLst/>
            <a:gdLst/>
            <a:ahLst/>
            <a:cxnLst/>
            <a:rect l="l" t="t" r="r" b="b"/>
            <a:pathLst>
              <a:path w="804672" h="694943">
                <a:moveTo>
                  <a:pt x="0" y="347471"/>
                </a:moveTo>
                <a:lnTo>
                  <a:pt x="200787" y="694943"/>
                </a:lnTo>
                <a:lnTo>
                  <a:pt x="603884" y="694943"/>
                </a:lnTo>
                <a:lnTo>
                  <a:pt x="804672" y="347471"/>
                </a:lnTo>
                <a:lnTo>
                  <a:pt x="603884" y="0"/>
                </a:lnTo>
                <a:lnTo>
                  <a:pt x="200787" y="0"/>
                </a:lnTo>
                <a:lnTo>
                  <a:pt x="0" y="347471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59757" y="4909566"/>
            <a:ext cx="1748027" cy="1513332"/>
          </a:xfrm>
          <a:custGeom>
            <a:avLst/>
            <a:gdLst/>
            <a:ahLst/>
            <a:cxnLst/>
            <a:rect l="l" t="t" r="r" b="b"/>
            <a:pathLst>
              <a:path w="1748027" h="1513332">
                <a:moveTo>
                  <a:pt x="0" y="756666"/>
                </a:moveTo>
                <a:lnTo>
                  <a:pt x="432308" y="1513332"/>
                </a:lnTo>
                <a:lnTo>
                  <a:pt x="1315719" y="1513332"/>
                </a:lnTo>
                <a:lnTo>
                  <a:pt x="1748027" y="756666"/>
                </a:lnTo>
                <a:lnTo>
                  <a:pt x="1315719" y="0"/>
                </a:lnTo>
                <a:lnTo>
                  <a:pt x="432308" y="0"/>
                </a:lnTo>
                <a:lnTo>
                  <a:pt x="0" y="756666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59757" y="4909566"/>
            <a:ext cx="1748027" cy="1513332"/>
          </a:xfrm>
          <a:custGeom>
            <a:avLst/>
            <a:gdLst/>
            <a:ahLst/>
            <a:cxnLst/>
            <a:rect l="l" t="t" r="r" b="b"/>
            <a:pathLst>
              <a:path w="1748027" h="1513332">
                <a:moveTo>
                  <a:pt x="0" y="756666"/>
                </a:moveTo>
                <a:lnTo>
                  <a:pt x="432308" y="0"/>
                </a:lnTo>
                <a:lnTo>
                  <a:pt x="1315719" y="0"/>
                </a:lnTo>
                <a:lnTo>
                  <a:pt x="1748027" y="756666"/>
                </a:lnTo>
                <a:lnTo>
                  <a:pt x="1315719" y="1513332"/>
                </a:lnTo>
                <a:lnTo>
                  <a:pt x="432308" y="1513332"/>
                </a:lnTo>
                <a:lnTo>
                  <a:pt x="0" y="75666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11423" y="3630168"/>
            <a:ext cx="804672" cy="693419"/>
          </a:xfrm>
          <a:custGeom>
            <a:avLst/>
            <a:gdLst/>
            <a:ahLst/>
            <a:cxnLst/>
            <a:rect l="l" t="t" r="r" b="b"/>
            <a:pathLst>
              <a:path w="804671" h="693419">
                <a:moveTo>
                  <a:pt x="0" y="346709"/>
                </a:moveTo>
                <a:lnTo>
                  <a:pt x="200405" y="693419"/>
                </a:lnTo>
                <a:lnTo>
                  <a:pt x="604266" y="693419"/>
                </a:lnTo>
                <a:lnTo>
                  <a:pt x="804672" y="346709"/>
                </a:lnTo>
                <a:lnTo>
                  <a:pt x="604266" y="0"/>
                </a:lnTo>
                <a:lnTo>
                  <a:pt x="200405" y="0"/>
                </a:lnTo>
                <a:lnTo>
                  <a:pt x="0" y="346709"/>
                </a:lnTo>
                <a:close/>
              </a:path>
            </a:pathLst>
          </a:custGeom>
          <a:solidFill>
            <a:srgbClr val="C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48889" y="3979925"/>
            <a:ext cx="1748027" cy="1511808"/>
          </a:xfrm>
          <a:custGeom>
            <a:avLst/>
            <a:gdLst/>
            <a:ahLst/>
            <a:cxnLst/>
            <a:rect l="l" t="t" r="r" b="b"/>
            <a:pathLst>
              <a:path w="1748027" h="1511808">
                <a:moveTo>
                  <a:pt x="0" y="755904"/>
                </a:moveTo>
                <a:lnTo>
                  <a:pt x="431926" y="1511808"/>
                </a:lnTo>
                <a:lnTo>
                  <a:pt x="1316100" y="1511808"/>
                </a:lnTo>
                <a:lnTo>
                  <a:pt x="1748027" y="755904"/>
                </a:lnTo>
                <a:lnTo>
                  <a:pt x="1316100" y="0"/>
                </a:lnTo>
                <a:lnTo>
                  <a:pt x="431926" y="0"/>
                </a:lnTo>
                <a:lnTo>
                  <a:pt x="0" y="755904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48889" y="3979925"/>
            <a:ext cx="1748027" cy="1511808"/>
          </a:xfrm>
          <a:custGeom>
            <a:avLst/>
            <a:gdLst/>
            <a:ahLst/>
            <a:cxnLst/>
            <a:rect l="l" t="t" r="r" b="b"/>
            <a:pathLst>
              <a:path w="1748027" h="1511808">
                <a:moveTo>
                  <a:pt x="0" y="755904"/>
                </a:moveTo>
                <a:lnTo>
                  <a:pt x="431926" y="0"/>
                </a:lnTo>
                <a:lnTo>
                  <a:pt x="1316100" y="0"/>
                </a:lnTo>
                <a:lnTo>
                  <a:pt x="1748027" y="755904"/>
                </a:lnTo>
                <a:lnTo>
                  <a:pt x="1316100" y="1511808"/>
                </a:lnTo>
                <a:lnTo>
                  <a:pt x="431926" y="1511808"/>
                </a:lnTo>
                <a:lnTo>
                  <a:pt x="0" y="75590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48889" y="2148078"/>
            <a:ext cx="1748027" cy="1511808"/>
          </a:xfrm>
          <a:custGeom>
            <a:avLst/>
            <a:gdLst/>
            <a:ahLst/>
            <a:cxnLst/>
            <a:rect l="l" t="t" r="r" b="b"/>
            <a:pathLst>
              <a:path w="1748027" h="1511808">
                <a:moveTo>
                  <a:pt x="0" y="755903"/>
                </a:moveTo>
                <a:lnTo>
                  <a:pt x="431926" y="1511808"/>
                </a:lnTo>
                <a:lnTo>
                  <a:pt x="1316100" y="1511808"/>
                </a:lnTo>
                <a:lnTo>
                  <a:pt x="1748027" y="755903"/>
                </a:lnTo>
                <a:lnTo>
                  <a:pt x="1316100" y="0"/>
                </a:lnTo>
                <a:lnTo>
                  <a:pt x="431926" y="0"/>
                </a:lnTo>
                <a:lnTo>
                  <a:pt x="0" y="755903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48889" y="2148078"/>
            <a:ext cx="1748027" cy="1511808"/>
          </a:xfrm>
          <a:custGeom>
            <a:avLst/>
            <a:gdLst/>
            <a:ahLst/>
            <a:cxnLst/>
            <a:rect l="l" t="t" r="r" b="b"/>
            <a:pathLst>
              <a:path w="1748027" h="1511808">
                <a:moveTo>
                  <a:pt x="0" y="755903"/>
                </a:moveTo>
                <a:lnTo>
                  <a:pt x="431926" y="0"/>
                </a:lnTo>
                <a:lnTo>
                  <a:pt x="1316100" y="0"/>
                </a:lnTo>
                <a:lnTo>
                  <a:pt x="1748027" y="755903"/>
                </a:lnTo>
                <a:lnTo>
                  <a:pt x="1316100" y="1511808"/>
                </a:lnTo>
                <a:lnTo>
                  <a:pt x="431926" y="1511808"/>
                </a:lnTo>
                <a:lnTo>
                  <a:pt x="0" y="75590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0362" y="1219961"/>
            <a:ext cx="2514600" cy="838199"/>
          </a:xfrm>
          <a:custGeom>
            <a:avLst/>
            <a:gdLst/>
            <a:ahLst/>
            <a:cxnLst/>
            <a:rect l="l" t="t" r="r" b="b"/>
            <a:pathLst>
              <a:path w="2514600" h="838199">
                <a:moveTo>
                  <a:pt x="0" y="838199"/>
                </a:moveTo>
                <a:lnTo>
                  <a:pt x="2514600" y="838199"/>
                </a:lnTo>
                <a:lnTo>
                  <a:pt x="2514600" y="0"/>
                </a:lnTo>
                <a:lnTo>
                  <a:pt x="0" y="0"/>
                </a:lnTo>
                <a:lnTo>
                  <a:pt x="0" y="838199"/>
                </a:lnTo>
                <a:close/>
              </a:path>
            </a:pathLst>
          </a:custGeom>
          <a:solidFill>
            <a:srgbClr val="009F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0362" y="1219961"/>
            <a:ext cx="2514600" cy="838199"/>
          </a:xfrm>
          <a:custGeom>
            <a:avLst/>
            <a:gdLst/>
            <a:ahLst/>
            <a:cxnLst/>
            <a:rect l="l" t="t" r="r" b="b"/>
            <a:pathLst>
              <a:path w="2514600" h="838199">
                <a:moveTo>
                  <a:pt x="0" y="838199"/>
                </a:moveTo>
                <a:lnTo>
                  <a:pt x="2514600" y="838199"/>
                </a:lnTo>
                <a:lnTo>
                  <a:pt x="2514600" y="0"/>
                </a:lnTo>
                <a:lnTo>
                  <a:pt x="0" y="0"/>
                </a:lnTo>
                <a:lnTo>
                  <a:pt x="0" y="838199"/>
                </a:lnTo>
                <a:close/>
              </a:path>
            </a:pathLst>
          </a:custGeom>
          <a:ln w="25908">
            <a:solidFill>
              <a:srgbClr val="0074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1200" y="393445"/>
            <a:ext cx="1423245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7" dirty="0">
                <a:solidFill>
                  <a:srgbClr val="009FAE"/>
                </a:solidFill>
                <a:latin typeface="Calibri"/>
                <a:cs typeface="Calibri"/>
              </a:rPr>
              <a:t>Provider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40331" y="393445"/>
            <a:ext cx="2216386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9" dirty="0">
                <a:solidFill>
                  <a:srgbClr val="009FAE"/>
                </a:solidFill>
                <a:latin typeface="Calibri"/>
                <a:cs typeface="Calibri"/>
              </a:rPr>
              <a:t>Collaboration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61942" y="393445"/>
            <a:ext cx="1410227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dirty="0">
                <a:solidFill>
                  <a:srgbClr val="009FAE"/>
                </a:solidFill>
                <a:latin typeface="Calibri"/>
                <a:cs typeface="Calibri"/>
              </a:rPr>
              <a:t>with the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75833" y="393445"/>
            <a:ext cx="575989" cy="406400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3" dirty="0">
                <a:solidFill>
                  <a:srgbClr val="009FAE"/>
                </a:solidFill>
                <a:latin typeface="Calibri"/>
                <a:cs typeface="Calibri"/>
              </a:rPr>
              <a:t>ICT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49902" y="1589913"/>
            <a:ext cx="1172644" cy="779779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05308" marR="113958" algn="ctr">
              <a:lnSpc>
                <a:spcPts val="1205"/>
              </a:lnSpc>
            </a:pPr>
            <a:r>
              <a:rPr sz="1100" spc="-1" dirty="0">
                <a:latin typeface="Calibri"/>
                <a:cs typeface="Calibri"/>
              </a:rPr>
              <a:t>Review the HRA</a:t>
            </a:r>
            <a:endParaRPr sz="1100">
              <a:latin typeface="Calibri"/>
              <a:cs typeface="Calibri"/>
            </a:endParaRPr>
          </a:p>
          <a:p>
            <a:pPr marL="1676" marR="11803" algn="ctr">
              <a:lnSpc>
                <a:spcPts val="1210"/>
              </a:lnSpc>
              <a:spcBef>
                <a:spcPts val="0"/>
              </a:spcBef>
            </a:pPr>
            <a:r>
              <a:rPr sz="1100" spc="-1" dirty="0">
                <a:latin typeface="Calibri"/>
                <a:cs typeface="Calibri"/>
              </a:rPr>
              <a:t>and ICP, respond to</a:t>
            </a:r>
            <a:endParaRPr sz="1100">
              <a:latin typeface="Calibri"/>
              <a:cs typeface="Calibri"/>
            </a:endParaRPr>
          </a:p>
          <a:p>
            <a:pPr marL="126644" marR="135487" algn="ctr">
              <a:lnSpc>
                <a:spcPts val="1210"/>
              </a:lnSpc>
            </a:pPr>
            <a:r>
              <a:rPr sz="1100" spc="0" dirty="0">
                <a:latin typeface="Calibri"/>
                <a:cs typeface="Calibri"/>
              </a:rPr>
              <a:t>patient specific</a:t>
            </a:r>
            <a:endParaRPr sz="1100">
              <a:latin typeface="Calibri"/>
              <a:cs typeface="Calibri"/>
            </a:endParaRPr>
          </a:p>
          <a:p>
            <a:pPr marL="85496" marR="94857" algn="ctr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communications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210"/>
              </a:lnSpc>
              <a:spcBef>
                <a:spcPts val="0"/>
              </a:spcBef>
            </a:pPr>
            <a:r>
              <a:rPr sz="1100" spc="0" dirty="0">
                <a:latin typeface="Calibri"/>
                <a:cs typeface="Calibri"/>
              </a:rPr>
              <a:t>from the care team.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5905" y="2597022"/>
            <a:ext cx="1084306" cy="625855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-1" dirty="0">
                <a:latin typeface="Calibri"/>
                <a:cs typeface="Calibri"/>
              </a:rPr>
              <a:t>Communicate and</a:t>
            </a:r>
            <a:endParaRPr sz="1100" dirty="0">
              <a:latin typeface="Calibri"/>
              <a:cs typeface="Calibri"/>
            </a:endParaRPr>
          </a:p>
          <a:p>
            <a:pPr marL="67563" marR="21031">
              <a:lnSpc>
                <a:spcPts val="1210"/>
              </a:lnSpc>
              <a:spcBef>
                <a:spcPts val="0"/>
              </a:spcBef>
            </a:pPr>
            <a:r>
              <a:rPr sz="1100" spc="-1" dirty="0">
                <a:latin typeface="Calibri"/>
                <a:cs typeface="Calibri"/>
              </a:rPr>
              <a:t>collaborate with</a:t>
            </a:r>
            <a:endParaRPr sz="1100" dirty="0">
              <a:latin typeface="Calibri"/>
              <a:cs typeface="Calibri"/>
            </a:endParaRPr>
          </a:p>
          <a:p>
            <a:pPr marL="27940" marR="21031">
              <a:lnSpc>
                <a:spcPts val="1210"/>
              </a:lnSpc>
            </a:pPr>
            <a:r>
              <a:rPr sz="1100" spc="-1" dirty="0">
                <a:latin typeface="Calibri"/>
                <a:cs typeface="Calibri"/>
              </a:rPr>
              <a:t>the </a:t>
            </a:r>
            <a:r>
              <a:rPr lang="en-US" sz="1100" spc="-1" dirty="0">
                <a:latin typeface="Calibri"/>
                <a:cs typeface="Calibri"/>
              </a:rPr>
              <a:t>case manager</a:t>
            </a:r>
            <a:endParaRPr sz="1100" dirty="0">
              <a:latin typeface="Calibri"/>
              <a:cs typeface="Calibri"/>
            </a:endParaRPr>
          </a:p>
          <a:p>
            <a:pPr marL="15748" marR="3352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and ICT members.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0552" y="2671698"/>
            <a:ext cx="1065551" cy="473455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38607" marR="21031">
              <a:lnSpc>
                <a:spcPts val="1205"/>
              </a:lnSpc>
            </a:pPr>
            <a:r>
              <a:rPr sz="1100" spc="-2" dirty="0">
                <a:latin typeface="Calibri"/>
                <a:cs typeface="Calibri"/>
              </a:rPr>
              <a:t>Complete annual</a:t>
            </a:r>
            <a:endParaRPr sz="1100">
              <a:latin typeface="Calibri"/>
              <a:cs typeface="Calibri"/>
            </a:endParaRPr>
          </a:p>
          <a:p>
            <a:pPr marL="34035" marR="21031">
              <a:lnSpc>
                <a:spcPts val="1210"/>
              </a:lnSpc>
              <a:spcBef>
                <a:spcPts val="0"/>
              </a:spcBef>
            </a:pPr>
            <a:r>
              <a:rPr sz="1100" spc="0" dirty="0">
                <a:latin typeface="Calibri"/>
                <a:cs typeface="Calibri"/>
              </a:rPr>
              <a:t>face-to- face visit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10"/>
              </a:lnSpc>
            </a:pPr>
            <a:r>
              <a:rPr sz="1100" spc="0" dirty="0">
                <a:latin typeface="Calibri"/>
                <a:cs typeface="Calibri"/>
              </a:rPr>
              <a:t>for each member.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5104" y="3626992"/>
            <a:ext cx="1040367" cy="398779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72554" marR="185908" algn="ctr">
              <a:lnSpc>
                <a:spcPts val="1505"/>
              </a:lnSpc>
            </a:pPr>
            <a:r>
              <a:rPr sz="1400" b="1" spc="-1" dirty="0">
                <a:latin typeface="Calibri"/>
                <a:cs typeface="Calibri"/>
              </a:rPr>
              <a:t>Provider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535"/>
              </a:lnSpc>
              <a:spcBef>
                <a:spcPts val="1"/>
              </a:spcBef>
            </a:pPr>
            <a:r>
              <a:rPr sz="1400" b="1" spc="-2" dirty="0">
                <a:latin typeface="Calibri"/>
                <a:cs typeface="Calibri"/>
              </a:rPr>
              <a:t>Collaboration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1117" y="4144902"/>
            <a:ext cx="1173822" cy="1245484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333908" marR="344378" algn="ctr">
              <a:lnSpc>
                <a:spcPts val="1205"/>
              </a:lnSpc>
            </a:pPr>
            <a:r>
              <a:rPr sz="1100" spc="0" dirty="0">
                <a:latin typeface="Calibri"/>
                <a:cs typeface="Calibri"/>
              </a:rPr>
              <a:t>Actively</a:t>
            </a:r>
            <a:endParaRPr sz="1100" dirty="0">
              <a:latin typeface="Calibri"/>
              <a:cs typeface="Calibri"/>
            </a:endParaRPr>
          </a:p>
          <a:p>
            <a:pPr marL="27584" marR="37915" algn="ctr">
              <a:lnSpc>
                <a:spcPts val="1210"/>
              </a:lnSpc>
              <a:spcBef>
                <a:spcPts val="0"/>
              </a:spcBef>
            </a:pPr>
            <a:r>
              <a:rPr sz="1100" spc="-1" dirty="0">
                <a:latin typeface="Calibri"/>
                <a:cs typeface="Calibri"/>
              </a:rPr>
              <a:t>communicate with</a:t>
            </a:r>
            <a:endParaRPr sz="1100" dirty="0">
              <a:latin typeface="Calibri"/>
              <a:cs typeface="Calibri"/>
            </a:endParaRPr>
          </a:p>
          <a:p>
            <a:pPr marL="55016" marR="67342" algn="ctr">
              <a:lnSpc>
                <a:spcPts val="1210"/>
              </a:lnSpc>
            </a:pPr>
            <a:r>
              <a:rPr sz="1100" spc="0" dirty="0">
                <a:latin typeface="Calibri"/>
                <a:cs typeface="Calibri"/>
              </a:rPr>
              <a:t>the CM and make</a:t>
            </a:r>
            <a:endParaRPr sz="1100" dirty="0">
              <a:latin typeface="Calibri"/>
              <a:cs typeface="Calibri"/>
            </a:endParaRPr>
          </a:p>
          <a:p>
            <a:pPr marR="2718" algn="ctr">
              <a:lnSpc>
                <a:spcPts val="1200"/>
              </a:lnSpc>
            </a:pPr>
            <a:r>
              <a:rPr sz="1100" spc="-1" dirty="0">
                <a:latin typeface="Calibri"/>
                <a:cs typeface="Calibri"/>
              </a:rPr>
              <a:t>referrals to the care</a:t>
            </a:r>
            <a:endParaRPr sz="1100" dirty="0">
              <a:latin typeface="Calibri"/>
              <a:cs typeface="Calibri"/>
            </a:endParaRPr>
          </a:p>
          <a:p>
            <a:pPr algn="ctr">
              <a:lnSpc>
                <a:spcPts val="1215"/>
              </a:lnSpc>
              <a:spcBef>
                <a:spcPts val="0"/>
              </a:spcBef>
            </a:pPr>
            <a:r>
              <a:rPr sz="1100" spc="0" dirty="0">
                <a:latin typeface="Calibri"/>
                <a:cs typeface="Calibri"/>
              </a:rPr>
              <a:t>team for assistance</a:t>
            </a:r>
            <a:r>
              <a:rPr lang="en-US" sz="1100" dirty="0">
                <a:latin typeface="Calibri"/>
                <a:cs typeface="Calibri"/>
              </a:rPr>
              <a:t>.</a:t>
            </a:r>
            <a:r>
              <a:rPr lang="en-US" sz="1100" spc="0" dirty="0">
                <a:latin typeface="Calibri"/>
                <a:cs typeface="Calibri"/>
              </a:rPr>
              <a:t> Coordination of Medicare and Medicaid benefits</a:t>
            </a:r>
            <a:r>
              <a:rPr sz="1100" spc="0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6198" y="4426076"/>
            <a:ext cx="973305" cy="625855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32156" marR="42836" algn="ctr">
              <a:lnSpc>
                <a:spcPts val="1205"/>
              </a:lnSpc>
            </a:pPr>
            <a:r>
              <a:rPr sz="1100" spc="0" dirty="0">
                <a:latin typeface="Calibri"/>
                <a:cs typeface="Calibri"/>
              </a:rPr>
              <a:t>Provide clinical</a:t>
            </a:r>
            <a:endParaRPr sz="1100">
              <a:latin typeface="Calibri"/>
              <a:cs typeface="Calibri"/>
            </a:endParaRPr>
          </a:p>
          <a:p>
            <a:pPr marL="77876" marR="90484" algn="ctr">
              <a:lnSpc>
                <a:spcPts val="1210"/>
              </a:lnSpc>
              <a:spcBef>
                <a:spcPts val="0"/>
              </a:spcBef>
            </a:pPr>
            <a:r>
              <a:rPr sz="1100" dirty="0">
                <a:latin typeface="Calibri"/>
                <a:cs typeface="Calibri"/>
              </a:rPr>
              <a:t>management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210"/>
              </a:lnSpc>
            </a:pPr>
            <a:r>
              <a:rPr sz="1100" spc="-1" dirty="0">
                <a:latin typeface="Calibri"/>
                <a:cs typeface="Calibri"/>
              </a:rPr>
              <a:t>including closing</a:t>
            </a:r>
            <a:endParaRPr sz="1100">
              <a:latin typeface="Calibri"/>
              <a:cs typeface="Calibri"/>
            </a:endParaRPr>
          </a:p>
          <a:p>
            <a:pPr marL="102260" marR="114391" algn="ctr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gaps in care.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9416" y="5280177"/>
            <a:ext cx="1119821" cy="780389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6225" marR="18092" algn="ctr">
              <a:lnSpc>
                <a:spcPts val="1205"/>
              </a:lnSpc>
            </a:pPr>
            <a:r>
              <a:rPr sz="1100" spc="-1" dirty="0">
                <a:latin typeface="Calibri"/>
                <a:cs typeface="Calibri"/>
              </a:rPr>
              <a:t>Assist in managing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215"/>
              </a:lnSpc>
              <a:spcBef>
                <a:spcPts val="0"/>
              </a:spcBef>
            </a:pPr>
            <a:r>
              <a:rPr sz="1100" spc="-1" dirty="0">
                <a:latin typeface="Calibri"/>
                <a:cs typeface="Calibri"/>
              </a:rPr>
              <a:t>transitions, sharing</a:t>
            </a:r>
            <a:endParaRPr sz="1100">
              <a:latin typeface="Calibri"/>
              <a:cs typeface="Calibri"/>
            </a:endParaRPr>
          </a:p>
          <a:p>
            <a:pPr marL="6248" marR="19099" algn="ctr">
              <a:lnSpc>
                <a:spcPts val="1210"/>
              </a:lnSpc>
            </a:pPr>
            <a:r>
              <a:rPr sz="1100" spc="-1" dirty="0">
                <a:latin typeface="Calibri"/>
                <a:cs typeface="Calibri"/>
              </a:rPr>
              <a:t>information to the</a:t>
            </a:r>
            <a:endParaRPr sz="1100">
              <a:latin typeface="Calibri"/>
              <a:cs typeface="Calibri"/>
            </a:endParaRPr>
          </a:p>
          <a:p>
            <a:pPr marL="1676" marR="12647" algn="ctr">
              <a:lnSpc>
                <a:spcPts val="1200"/>
              </a:lnSpc>
            </a:pPr>
            <a:r>
              <a:rPr sz="1100" spc="0" dirty="0">
                <a:latin typeface="Calibri"/>
                <a:cs typeface="Calibri"/>
              </a:rPr>
              <a:t>facilities and other</a:t>
            </a:r>
            <a:endParaRPr sz="1100">
              <a:latin typeface="Calibri"/>
              <a:cs typeface="Calibri"/>
            </a:endParaRPr>
          </a:p>
          <a:p>
            <a:pPr marL="243992" marR="255001" algn="ctr">
              <a:lnSpc>
                <a:spcPts val="1210"/>
              </a:lnSpc>
              <a:spcBef>
                <a:spcPts val="0"/>
              </a:spcBef>
            </a:pPr>
            <a:r>
              <a:rPr sz="1100" dirty="0">
                <a:latin typeface="Calibri"/>
                <a:cs typeface="Calibri"/>
              </a:rPr>
              <a:t>providers.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0362" y="1219961"/>
            <a:ext cx="2514600" cy="838199"/>
          </a:xfrm>
          <a:prstGeom prst="rect">
            <a:avLst/>
          </a:prstGeom>
        </p:spPr>
        <p:txBody>
          <a:bodyPr wrap="square" lIns="0" tIns="1524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181271" marR="186815" algn="ctr">
              <a:lnSpc>
                <a:spcPts val="1440"/>
              </a:lnSpc>
              <a:spcBef>
                <a:spcPts val="72"/>
              </a:spcBef>
            </a:pPr>
            <a:r>
              <a:rPr sz="1200" b="1" spc="0" dirty="0">
                <a:latin typeface="Calibri"/>
                <a:cs typeface="Calibri"/>
              </a:rPr>
              <a:t>We want to partner with you and work together for the benefit our members.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682" y="1296161"/>
            <a:ext cx="7694676" cy="1537716"/>
          </a:xfrm>
          <a:custGeom>
            <a:avLst/>
            <a:gdLst/>
            <a:ahLst/>
            <a:cxnLst/>
            <a:rect l="l" t="t" r="r" b="b"/>
            <a:pathLst>
              <a:path w="7694676" h="1537716">
                <a:moveTo>
                  <a:pt x="0" y="153796"/>
                </a:moveTo>
                <a:lnTo>
                  <a:pt x="10" y="1385772"/>
                </a:lnTo>
                <a:lnTo>
                  <a:pt x="6556" y="1428496"/>
                </a:lnTo>
                <a:lnTo>
                  <a:pt x="24005" y="1466480"/>
                </a:lnTo>
                <a:lnTo>
                  <a:pt x="50657" y="1498022"/>
                </a:lnTo>
                <a:lnTo>
                  <a:pt x="84809" y="1521423"/>
                </a:lnTo>
                <a:lnTo>
                  <a:pt x="124758" y="1534983"/>
                </a:lnTo>
                <a:lnTo>
                  <a:pt x="153771" y="1537716"/>
                </a:lnTo>
                <a:lnTo>
                  <a:pt x="7542753" y="1537704"/>
                </a:lnTo>
                <a:lnTo>
                  <a:pt x="7585472" y="1531156"/>
                </a:lnTo>
                <a:lnTo>
                  <a:pt x="7623450" y="1513705"/>
                </a:lnTo>
                <a:lnTo>
                  <a:pt x="7654988" y="1487053"/>
                </a:lnTo>
                <a:lnTo>
                  <a:pt x="7678386" y="1452898"/>
                </a:lnTo>
                <a:lnTo>
                  <a:pt x="7691943" y="1412941"/>
                </a:lnTo>
                <a:lnTo>
                  <a:pt x="7694676" y="1383918"/>
                </a:lnTo>
                <a:lnTo>
                  <a:pt x="7694664" y="151922"/>
                </a:lnTo>
                <a:lnTo>
                  <a:pt x="7688116" y="109203"/>
                </a:lnTo>
                <a:lnTo>
                  <a:pt x="7670665" y="71225"/>
                </a:lnTo>
                <a:lnTo>
                  <a:pt x="7644013" y="39687"/>
                </a:lnTo>
                <a:lnTo>
                  <a:pt x="7609858" y="16289"/>
                </a:lnTo>
                <a:lnTo>
                  <a:pt x="7569901" y="2732"/>
                </a:lnTo>
                <a:lnTo>
                  <a:pt x="7540879" y="0"/>
                </a:lnTo>
                <a:lnTo>
                  <a:pt x="151918" y="10"/>
                </a:lnTo>
                <a:lnTo>
                  <a:pt x="109209" y="6555"/>
                </a:lnTo>
                <a:lnTo>
                  <a:pt x="71234" y="24003"/>
                </a:lnTo>
                <a:lnTo>
                  <a:pt x="39695" y="50656"/>
                </a:lnTo>
                <a:lnTo>
                  <a:pt x="16294" y="84812"/>
                </a:lnTo>
                <a:lnTo>
                  <a:pt x="2733" y="124772"/>
                </a:lnTo>
                <a:lnTo>
                  <a:pt x="0" y="153796"/>
                </a:lnTo>
                <a:close/>
              </a:path>
            </a:pathLst>
          </a:custGeom>
          <a:solidFill>
            <a:srgbClr val="009FAE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3682" y="1296161"/>
            <a:ext cx="7694676" cy="1537716"/>
          </a:xfrm>
          <a:custGeom>
            <a:avLst/>
            <a:gdLst/>
            <a:ahLst/>
            <a:cxnLst/>
            <a:rect l="l" t="t" r="r" b="b"/>
            <a:pathLst>
              <a:path w="7694676" h="1537716">
                <a:moveTo>
                  <a:pt x="0" y="153796"/>
                </a:moveTo>
                <a:lnTo>
                  <a:pt x="6054" y="110912"/>
                </a:lnTo>
                <a:lnTo>
                  <a:pt x="23085" y="72698"/>
                </a:lnTo>
                <a:lnTo>
                  <a:pt x="49388" y="40854"/>
                </a:lnTo>
                <a:lnTo>
                  <a:pt x="83262" y="17080"/>
                </a:lnTo>
                <a:lnTo>
                  <a:pt x="123004" y="3078"/>
                </a:lnTo>
                <a:lnTo>
                  <a:pt x="153771" y="0"/>
                </a:lnTo>
                <a:lnTo>
                  <a:pt x="7540879" y="0"/>
                </a:lnTo>
                <a:lnTo>
                  <a:pt x="7583760" y="6053"/>
                </a:lnTo>
                <a:lnTo>
                  <a:pt x="7621972" y="23079"/>
                </a:lnTo>
                <a:lnTo>
                  <a:pt x="7653814" y="49379"/>
                </a:lnTo>
                <a:lnTo>
                  <a:pt x="7677588" y="83253"/>
                </a:lnTo>
                <a:lnTo>
                  <a:pt x="7691594" y="123000"/>
                </a:lnTo>
                <a:lnTo>
                  <a:pt x="7694676" y="153796"/>
                </a:lnTo>
                <a:lnTo>
                  <a:pt x="7694676" y="1383918"/>
                </a:lnTo>
                <a:lnTo>
                  <a:pt x="7688622" y="1426800"/>
                </a:lnTo>
                <a:lnTo>
                  <a:pt x="7671596" y="1465012"/>
                </a:lnTo>
                <a:lnTo>
                  <a:pt x="7645296" y="1496854"/>
                </a:lnTo>
                <a:lnTo>
                  <a:pt x="7611423" y="1520628"/>
                </a:lnTo>
                <a:lnTo>
                  <a:pt x="7571675" y="1534634"/>
                </a:lnTo>
                <a:lnTo>
                  <a:pt x="7540879" y="1537716"/>
                </a:lnTo>
                <a:lnTo>
                  <a:pt x="153771" y="1537716"/>
                </a:lnTo>
                <a:lnTo>
                  <a:pt x="110902" y="1531661"/>
                </a:lnTo>
                <a:lnTo>
                  <a:pt x="72696" y="1514632"/>
                </a:lnTo>
                <a:lnTo>
                  <a:pt x="40856" y="1488329"/>
                </a:lnTo>
                <a:lnTo>
                  <a:pt x="17082" y="1454450"/>
                </a:lnTo>
                <a:lnTo>
                  <a:pt x="3078" y="1414698"/>
                </a:lnTo>
                <a:lnTo>
                  <a:pt x="0" y="1383918"/>
                </a:lnTo>
                <a:lnTo>
                  <a:pt x="0" y="1537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3385" y="3089910"/>
            <a:ext cx="7693152" cy="1537716"/>
          </a:xfrm>
          <a:custGeom>
            <a:avLst/>
            <a:gdLst/>
            <a:ahLst/>
            <a:cxnLst/>
            <a:rect l="l" t="t" r="r" b="b"/>
            <a:pathLst>
              <a:path w="7693152" h="1537716">
                <a:moveTo>
                  <a:pt x="0" y="153796"/>
                </a:moveTo>
                <a:lnTo>
                  <a:pt x="11" y="1385793"/>
                </a:lnTo>
                <a:lnTo>
                  <a:pt x="6560" y="1428512"/>
                </a:lnTo>
                <a:lnTo>
                  <a:pt x="24013" y="1466490"/>
                </a:lnTo>
                <a:lnTo>
                  <a:pt x="50667" y="1498028"/>
                </a:lnTo>
                <a:lnTo>
                  <a:pt x="84823" y="1521426"/>
                </a:lnTo>
                <a:lnTo>
                  <a:pt x="124778" y="1534983"/>
                </a:lnTo>
                <a:lnTo>
                  <a:pt x="153796" y="1537716"/>
                </a:lnTo>
                <a:lnTo>
                  <a:pt x="7541229" y="1537704"/>
                </a:lnTo>
                <a:lnTo>
                  <a:pt x="7583948" y="1531156"/>
                </a:lnTo>
                <a:lnTo>
                  <a:pt x="7621927" y="1513705"/>
                </a:lnTo>
                <a:lnTo>
                  <a:pt x="7653464" y="1487053"/>
                </a:lnTo>
                <a:lnTo>
                  <a:pt x="7676862" y="1452898"/>
                </a:lnTo>
                <a:lnTo>
                  <a:pt x="7690419" y="1412941"/>
                </a:lnTo>
                <a:lnTo>
                  <a:pt x="7693152" y="1383918"/>
                </a:lnTo>
                <a:lnTo>
                  <a:pt x="7693140" y="151922"/>
                </a:lnTo>
                <a:lnTo>
                  <a:pt x="7686592" y="109203"/>
                </a:lnTo>
                <a:lnTo>
                  <a:pt x="7669141" y="71225"/>
                </a:lnTo>
                <a:lnTo>
                  <a:pt x="7642489" y="39687"/>
                </a:lnTo>
                <a:lnTo>
                  <a:pt x="7608334" y="16289"/>
                </a:lnTo>
                <a:lnTo>
                  <a:pt x="7568377" y="2732"/>
                </a:lnTo>
                <a:lnTo>
                  <a:pt x="7539355" y="0"/>
                </a:lnTo>
                <a:lnTo>
                  <a:pt x="151922" y="11"/>
                </a:lnTo>
                <a:lnTo>
                  <a:pt x="109208" y="6559"/>
                </a:lnTo>
                <a:lnTo>
                  <a:pt x="71230" y="24010"/>
                </a:lnTo>
                <a:lnTo>
                  <a:pt x="39691" y="50662"/>
                </a:lnTo>
                <a:lnTo>
                  <a:pt x="16292" y="84817"/>
                </a:lnTo>
                <a:lnTo>
                  <a:pt x="2732" y="124774"/>
                </a:lnTo>
                <a:lnTo>
                  <a:pt x="0" y="153796"/>
                </a:lnTo>
                <a:close/>
              </a:path>
            </a:pathLst>
          </a:custGeom>
          <a:solidFill>
            <a:srgbClr val="009FAE">
              <a:alpha val="7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83385" y="3089910"/>
            <a:ext cx="7693152" cy="1537716"/>
          </a:xfrm>
          <a:custGeom>
            <a:avLst/>
            <a:gdLst/>
            <a:ahLst/>
            <a:cxnLst/>
            <a:rect l="l" t="t" r="r" b="b"/>
            <a:pathLst>
              <a:path w="7693152" h="1537716">
                <a:moveTo>
                  <a:pt x="0" y="153796"/>
                </a:moveTo>
                <a:lnTo>
                  <a:pt x="6054" y="110915"/>
                </a:lnTo>
                <a:lnTo>
                  <a:pt x="23082" y="72704"/>
                </a:lnTo>
                <a:lnTo>
                  <a:pt x="49384" y="40861"/>
                </a:lnTo>
                <a:lnTo>
                  <a:pt x="83258" y="17087"/>
                </a:lnTo>
                <a:lnTo>
                  <a:pt x="123003" y="3081"/>
                </a:lnTo>
                <a:lnTo>
                  <a:pt x="153796" y="0"/>
                </a:lnTo>
                <a:lnTo>
                  <a:pt x="7539355" y="0"/>
                </a:lnTo>
                <a:lnTo>
                  <a:pt x="7582236" y="6053"/>
                </a:lnTo>
                <a:lnTo>
                  <a:pt x="7620448" y="23079"/>
                </a:lnTo>
                <a:lnTo>
                  <a:pt x="7652291" y="49379"/>
                </a:lnTo>
                <a:lnTo>
                  <a:pt x="7676064" y="83253"/>
                </a:lnTo>
                <a:lnTo>
                  <a:pt x="7690070" y="123000"/>
                </a:lnTo>
                <a:lnTo>
                  <a:pt x="7693152" y="153796"/>
                </a:lnTo>
                <a:lnTo>
                  <a:pt x="7693152" y="1383918"/>
                </a:lnTo>
                <a:lnTo>
                  <a:pt x="7687098" y="1426800"/>
                </a:lnTo>
                <a:lnTo>
                  <a:pt x="7670072" y="1465012"/>
                </a:lnTo>
                <a:lnTo>
                  <a:pt x="7643772" y="1496854"/>
                </a:lnTo>
                <a:lnTo>
                  <a:pt x="7609899" y="1520628"/>
                </a:lnTo>
                <a:lnTo>
                  <a:pt x="7570151" y="1534634"/>
                </a:lnTo>
                <a:lnTo>
                  <a:pt x="7539355" y="1537716"/>
                </a:lnTo>
                <a:lnTo>
                  <a:pt x="153796" y="1537716"/>
                </a:lnTo>
                <a:lnTo>
                  <a:pt x="110920" y="1531662"/>
                </a:lnTo>
                <a:lnTo>
                  <a:pt x="72709" y="1514636"/>
                </a:lnTo>
                <a:lnTo>
                  <a:pt x="40865" y="1488336"/>
                </a:lnTo>
                <a:lnTo>
                  <a:pt x="17089" y="1454463"/>
                </a:lnTo>
                <a:lnTo>
                  <a:pt x="3082" y="1414715"/>
                </a:lnTo>
                <a:lnTo>
                  <a:pt x="0" y="1383918"/>
                </a:lnTo>
                <a:lnTo>
                  <a:pt x="0" y="15379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98614" y="2462022"/>
            <a:ext cx="999744" cy="999743"/>
          </a:xfrm>
          <a:custGeom>
            <a:avLst/>
            <a:gdLst/>
            <a:ahLst/>
            <a:cxnLst/>
            <a:rect l="l" t="t" r="r" b="b"/>
            <a:pathLst>
              <a:path w="999744" h="999743">
                <a:moveTo>
                  <a:pt x="499872" y="999743"/>
                </a:moveTo>
                <a:lnTo>
                  <a:pt x="999744" y="549909"/>
                </a:lnTo>
                <a:lnTo>
                  <a:pt x="774826" y="549909"/>
                </a:lnTo>
                <a:lnTo>
                  <a:pt x="774826" y="0"/>
                </a:lnTo>
                <a:lnTo>
                  <a:pt x="224916" y="0"/>
                </a:lnTo>
                <a:lnTo>
                  <a:pt x="224916" y="549909"/>
                </a:lnTo>
                <a:lnTo>
                  <a:pt x="0" y="549909"/>
                </a:lnTo>
                <a:lnTo>
                  <a:pt x="499872" y="999743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8614" y="2462022"/>
            <a:ext cx="999744" cy="999743"/>
          </a:xfrm>
          <a:custGeom>
            <a:avLst/>
            <a:gdLst/>
            <a:ahLst/>
            <a:cxnLst/>
            <a:rect l="l" t="t" r="r" b="b"/>
            <a:pathLst>
              <a:path w="999744" h="999743">
                <a:moveTo>
                  <a:pt x="0" y="549909"/>
                </a:moveTo>
                <a:lnTo>
                  <a:pt x="224916" y="549909"/>
                </a:lnTo>
                <a:lnTo>
                  <a:pt x="224916" y="0"/>
                </a:lnTo>
                <a:lnTo>
                  <a:pt x="774826" y="0"/>
                </a:lnTo>
                <a:lnTo>
                  <a:pt x="774826" y="549909"/>
                </a:lnTo>
                <a:lnTo>
                  <a:pt x="999744" y="549909"/>
                </a:lnTo>
                <a:lnTo>
                  <a:pt x="499872" y="999743"/>
                </a:lnTo>
                <a:lnTo>
                  <a:pt x="0" y="549909"/>
                </a:lnTo>
                <a:close/>
              </a:path>
            </a:pathLst>
          </a:custGeom>
          <a:ln w="25908">
            <a:solidFill>
              <a:srgbClr val="CADFE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61566" y="4883658"/>
            <a:ext cx="7694676" cy="1539240"/>
          </a:xfrm>
          <a:custGeom>
            <a:avLst/>
            <a:gdLst/>
            <a:ahLst/>
            <a:cxnLst/>
            <a:rect l="l" t="t" r="r" b="b"/>
            <a:pathLst>
              <a:path w="7694676" h="1539240">
                <a:moveTo>
                  <a:pt x="0" y="153923"/>
                </a:moveTo>
                <a:lnTo>
                  <a:pt x="13" y="1387398"/>
                </a:lnTo>
                <a:lnTo>
                  <a:pt x="6618" y="1430077"/>
                </a:lnTo>
                <a:lnTo>
                  <a:pt x="24115" y="1468031"/>
                </a:lnTo>
                <a:lnTo>
                  <a:pt x="50800" y="1499556"/>
                </a:lnTo>
                <a:lnTo>
                  <a:pt x="84969" y="1522949"/>
                </a:lnTo>
                <a:lnTo>
                  <a:pt x="124920" y="1536507"/>
                </a:lnTo>
                <a:lnTo>
                  <a:pt x="153923" y="1539240"/>
                </a:lnTo>
                <a:lnTo>
                  <a:pt x="7542834" y="1539226"/>
                </a:lnTo>
                <a:lnTo>
                  <a:pt x="7585513" y="1532621"/>
                </a:lnTo>
                <a:lnTo>
                  <a:pt x="7623467" y="1515124"/>
                </a:lnTo>
                <a:lnTo>
                  <a:pt x="7654992" y="1488439"/>
                </a:lnTo>
                <a:lnTo>
                  <a:pt x="7678385" y="1454270"/>
                </a:lnTo>
                <a:lnTo>
                  <a:pt x="7691943" y="1414319"/>
                </a:lnTo>
                <a:lnTo>
                  <a:pt x="7694676" y="1385315"/>
                </a:lnTo>
                <a:lnTo>
                  <a:pt x="7694662" y="151841"/>
                </a:lnTo>
                <a:lnTo>
                  <a:pt x="7688057" y="109162"/>
                </a:lnTo>
                <a:lnTo>
                  <a:pt x="7670560" y="71208"/>
                </a:lnTo>
                <a:lnTo>
                  <a:pt x="7643875" y="39683"/>
                </a:lnTo>
                <a:lnTo>
                  <a:pt x="7609706" y="16290"/>
                </a:lnTo>
                <a:lnTo>
                  <a:pt x="7569755" y="2732"/>
                </a:lnTo>
                <a:lnTo>
                  <a:pt x="7540752" y="0"/>
                </a:lnTo>
                <a:lnTo>
                  <a:pt x="151841" y="13"/>
                </a:lnTo>
                <a:lnTo>
                  <a:pt x="109162" y="6618"/>
                </a:lnTo>
                <a:lnTo>
                  <a:pt x="71208" y="24115"/>
                </a:lnTo>
                <a:lnTo>
                  <a:pt x="39683" y="50800"/>
                </a:lnTo>
                <a:lnTo>
                  <a:pt x="16290" y="84969"/>
                </a:lnTo>
                <a:lnTo>
                  <a:pt x="2732" y="124920"/>
                </a:lnTo>
                <a:lnTo>
                  <a:pt x="0" y="153923"/>
                </a:lnTo>
                <a:close/>
              </a:path>
            </a:pathLst>
          </a:custGeom>
          <a:solidFill>
            <a:srgbClr val="009FAE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61566" y="4883658"/>
            <a:ext cx="7694676" cy="1539240"/>
          </a:xfrm>
          <a:custGeom>
            <a:avLst/>
            <a:gdLst/>
            <a:ahLst/>
            <a:cxnLst/>
            <a:rect l="l" t="t" r="r" b="b"/>
            <a:pathLst>
              <a:path w="7694676" h="1539240">
                <a:moveTo>
                  <a:pt x="0" y="153923"/>
                </a:moveTo>
                <a:lnTo>
                  <a:pt x="6053" y="111066"/>
                </a:lnTo>
                <a:lnTo>
                  <a:pt x="23079" y="72853"/>
                </a:lnTo>
                <a:lnTo>
                  <a:pt x="49372" y="40989"/>
                </a:lnTo>
                <a:lnTo>
                  <a:pt x="83230" y="17177"/>
                </a:lnTo>
                <a:lnTo>
                  <a:pt x="122948" y="3122"/>
                </a:lnTo>
                <a:lnTo>
                  <a:pt x="153923" y="0"/>
                </a:lnTo>
                <a:lnTo>
                  <a:pt x="7540752" y="0"/>
                </a:lnTo>
                <a:lnTo>
                  <a:pt x="7583609" y="6053"/>
                </a:lnTo>
                <a:lnTo>
                  <a:pt x="7621822" y="23079"/>
                </a:lnTo>
                <a:lnTo>
                  <a:pt x="7653686" y="49372"/>
                </a:lnTo>
                <a:lnTo>
                  <a:pt x="7677498" y="83230"/>
                </a:lnTo>
                <a:lnTo>
                  <a:pt x="7691553" y="122948"/>
                </a:lnTo>
                <a:lnTo>
                  <a:pt x="7694676" y="153923"/>
                </a:lnTo>
                <a:lnTo>
                  <a:pt x="7694676" y="1385315"/>
                </a:lnTo>
                <a:lnTo>
                  <a:pt x="7688622" y="1428173"/>
                </a:lnTo>
                <a:lnTo>
                  <a:pt x="7671596" y="1466386"/>
                </a:lnTo>
                <a:lnTo>
                  <a:pt x="7645303" y="1498250"/>
                </a:lnTo>
                <a:lnTo>
                  <a:pt x="7611445" y="1522062"/>
                </a:lnTo>
                <a:lnTo>
                  <a:pt x="7571727" y="1536117"/>
                </a:lnTo>
                <a:lnTo>
                  <a:pt x="7540752" y="1539240"/>
                </a:lnTo>
                <a:lnTo>
                  <a:pt x="153923" y="1539240"/>
                </a:lnTo>
                <a:lnTo>
                  <a:pt x="111066" y="1533186"/>
                </a:lnTo>
                <a:lnTo>
                  <a:pt x="72853" y="1516160"/>
                </a:lnTo>
                <a:lnTo>
                  <a:pt x="40989" y="1489867"/>
                </a:lnTo>
                <a:lnTo>
                  <a:pt x="17177" y="1456009"/>
                </a:lnTo>
                <a:lnTo>
                  <a:pt x="3122" y="1416291"/>
                </a:lnTo>
                <a:lnTo>
                  <a:pt x="0" y="1385315"/>
                </a:lnTo>
                <a:lnTo>
                  <a:pt x="0" y="15392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76794" y="4246625"/>
            <a:ext cx="999744" cy="999743"/>
          </a:xfrm>
          <a:custGeom>
            <a:avLst/>
            <a:gdLst/>
            <a:ahLst/>
            <a:cxnLst/>
            <a:rect l="l" t="t" r="r" b="b"/>
            <a:pathLst>
              <a:path w="999744" h="999743">
                <a:moveTo>
                  <a:pt x="499872" y="999743"/>
                </a:moveTo>
                <a:lnTo>
                  <a:pt x="999744" y="549909"/>
                </a:lnTo>
                <a:lnTo>
                  <a:pt x="774826" y="549909"/>
                </a:lnTo>
                <a:lnTo>
                  <a:pt x="774826" y="0"/>
                </a:lnTo>
                <a:lnTo>
                  <a:pt x="224916" y="0"/>
                </a:lnTo>
                <a:lnTo>
                  <a:pt x="224916" y="549909"/>
                </a:lnTo>
                <a:lnTo>
                  <a:pt x="0" y="549909"/>
                </a:lnTo>
                <a:lnTo>
                  <a:pt x="499872" y="999743"/>
                </a:lnTo>
                <a:close/>
              </a:path>
            </a:pathLst>
          </a:custGeom>
          <a:solidFill>
            <a:srgbClr val="CADFE2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76794" y="4246625"/>
            <a:ext cx="999744" cy="999743"/>
          </a:xfrm>
          <a:custGeom>
            <a:avLst/>
            <a:gdLst/>
            <a:ahLst/>
            <a:cxnLst/>
            <a:rect l="l" t="t" r="r" b="b"/>
            <a:pathLst>
              <a:path w="999744" h="999743">
                <a:moveTo>
                  <a:pt x="0" y="549909"/>
                </a:moveTo>
                <a:lnTo>
                  <a:pt x="224916" y="549909"/>
                </a:lnTo>
                <a:lnTo>
                  <a:pt x="224916" y="0"/>
                </a:lnTo>
                <a:lnTo>
                  <a:pt x="774826" y="0"/>
                </a:lnTo>
                <a:lnTo>
                  <a:pt x="774826" y="549909"/>
                </a:lnTo>
                <a:lnTo>
                  <a:pt x="999744" y="549909"/>
                </a:lnTo>
                <a:lnTo>
                  <a:pt x="499872" y="999743"/>
                </a:lnTo>
                <a:lnTo>
                  <a:pt x="0" y="549909"/>
                </a:lnTo>
                <a:close/>
              </a:path>
            </a:pathLst>
          </a:custGeom>
          <a:ln w="25908">
            <a:solidFill>
              <a:srgbClr val="CADFE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4215" y="308127"/>
            <a:ext cx="5389307" cy="2377287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3" dirty="0">
                <a:solidFill>
                  <a:srgbClr val="009FAE"/>
                </a:solidFill>
                <a:latin typeface="Calibri"/>
                <a:cs typeface="Calibri"/>
              </a:rPr>
              <a:t>MOC 4 Quality Measurement and</a:t>
            </a:r>
            <a:endParaRPr sz="3000">
              <a:latin typeface="Calibri"/>
              <a:cs typeface="Calibri"/>
            </a:endParaRPr>
          </a:p>
          <a:p>
            <a:pPr marL="12700" marR="56702">
              <a:lnSpc>
                <a:spcPts val="3245"/>
              </a:lnSpc>
              <a:spcBef>
                <a:spcPts val="7"/>
              </a:spcBef>
            </a:pPr>
            <a:r>
              <a:rPr sz="3000" b="1" spc="-9" dirty="0">
                <a:solidFill>
                  <a:srgbClr val="009FAE"/>
                </a:solidFill>
                <a:latin typeface="Calibri"/>
                <a:cs typeface="Calibri"/>
              </a:rPr>
              <a:t>Improvement</a:t>
            </a:r>
            <a:endParaRPr sz="3000">
              <a:latin typeface="Calibri"/>
              <a:cs typeface="Calibri"/>
            </a:endParaRPr>
          </a:p>
          <a:p>
            <a:pPr marL="27940" marR="18243">
              <a:lnSpc>
                <a:spcPts val="2685"/>
              </a:lnSpc>
              <a:spcBef>
                <a:spcPts val="2392"/>
              </a:spcBef>
            </a:pPr>
            <a:r>
              <a:rPr sz="2200" spc="-8" dirty="0">
                <a:latin typeface="Calibri"/>
                <a:cs typeface="Calibri"/>
              </a:rPr>
              <a:t>Molina creates an annual quality improvement </a:t>
            </a:r>
            <a:endParaRPr sz="2200">
              <a:latin typeface="Calibri"/>
              <a:cs typeface="Calibri"/>
            </a:endParaRPr>
          </a:p>
          <a:p>
            <a:pPr marL="27940" marR="18243">
              <a:lnSpc>
                <a:spcPts val="2685"/>
              </a:lnSpc>
            </a:pPr>
            <a:r>
              <a:rPr sz="2200" spc="-7" dirty="0">
                <a:latin typeface="Calibri"/>
                <a:cs typeface="Calibri"/>
              </a:rPr>
              <a:t>that focuses on our membership and includes </a:t>
            </a:r>
            <a:endParaRPr sz="2200">
              <a:latin typeface="Calibri"/>
              <a:cs typeface="Calibri"/>
            </a:endParaRPr>
          </a:p>
          <a:p>
            <a:pPr marL="27940" marR="18243">
              <a:lnSpc>
                <a:spcPts val="2685"/>
              </a:lnSpc>
            </a:pPr>
            <a:r>
              <a:rPr sz="2200" spc="-8" dirty="0">
                <a:latin typeface="Calibri"/>
                <a:cs typeface="Calibri"/>
              </a:rPr>
              <a:t>identifying measurable goals and outcome </a:t>
            </a:r>
            <a:endParaRPr sz="2200">
              <a:latin typeface="Calibri"/>
              <a:cs typeface="Calibri"/>
            </a:endParaRPr>
          </a:p>
          <a:p>
            <a:pPr marL="27940" marR="18243">
              <a:lnSpc>
                <a:spcPts val="2685"/>
              </a:lnSpc>
            </a:pPr>
            <a:r>
              <a:rPr sz="2200" spc="-2" dirty="0">
                <a:latin typeface="Calibri"/>
                <a:cs typeface="Calibri"/>
              </a:rPr>
              <a:t>objectives.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7390" y="308127"/>
            <a:ext cx="2113376" cy="406704"/>
          </a:xfrm>
          <a:prstGeom prst="rect">
            <a:avLst/>
          </a:prstGeom>
        </p:spPr>
        <p:txBody>
          <a:bodyPr wrap="square" lIns="0" tIns="19685" rIns="0" bIns="0" rtlCol="0">
            <a:noAutofit/>
          </a:bodyPr>
          <a:lstStyle/>
          <a:p>
            <a:pPr marL="12700">
              <a:lnSpc>
                <a:spcPts val="3100"/>
              </a:lnSpc>
            </a:pPr>
            <a:r>
              <a:rPr sz="3000" b="1" spc="-10" dirty="0">
                <a:solidFill>
                  <a:srgbClr val="009FAE"/>
                </a:solidFill>
                <a:latin typeface="Calibri"/>
                <a:cs typeface="Calibri"/>
              </a:rPr>
              <a:t>Performance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7806" y="1460627"/>
            <a:ext cx="557882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dirty="0">
                <a:latin typeface="Calibri"/>
                <a:cs typeface="Calibri"/>
              </a:rPr>
              <a:t>plan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575" y="3408552"/>
            <a:ext cx="5618843" cy="918463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 marR="41833">
              <a:lnSpc>
                <a:spcPts val="2295"/>
              </a:lnSpc>
            </a:pPr>
            <a:r>
              <a:rPr sz="2200" spc="-10" dirty="0">
                <a:latin typeface="Calibri"/>
                <a:cs typeface="Calibri"/>
              </a:rPr>
              <a:t>Data is collected, analyzed and evaluated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425"/>
              </a:lnSpc>
              <a:spcBef>
                <a:spcPts val="6"/>
              </a:spcBef>
            </a:pPr>
            <a:r>
              <a:rPr sz="2200" spc="-9" dirty="0">
                <a:latin typeface="Calibri"/>
                <a:cs typeface="Calibri"/>
              </a:rPr>
              <a:t>throughout the year to monitor and measure the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410"/>
              </a:lnSpc>
            </a:pPr>
            <a:r>
              <a:rPr sz="2200" spc="-8" dirty="0">
                <a:latin typeface="Calibri"/>
                <a:cs typeface="Calibri"/>
              </a:rPr>
              <a:t>overall performance.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7389" y="5049392"/>
            <a:ext cx="4873597" cy="122504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13" dirty="0">
                <a:latin typeface="Calibri"/>
                <a:cs typeface="Calibri"/>
              </a:rPr>
              <a:t>Each year, an evaluation is performed, and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425"/>
              </a:lnSpc>
              <a:spcBef>
                <a:spcPts val="6"/>
              </a:spcBef>
            </a:pPr>
            <a:r>
              <a:rPr sz="2200" spc="-2" dirty="0">
                <a:latin typeface="Calibri"/>
                <a:cs typeface="Calibri"/>
              </a:rPr>
              <a:t>improvement actions are identified and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415"/>
              </a:lnSpc>
            </a:pPr>
            <a:r>
              <a:rPr sz="2200" spc="-10" dirty="0">
                <a:latin typeface="Calibri"/>
                <a:cs typeface="Calibri"/>
              </a:rPr>
              <a:t>incorporated into the next year’s quality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410"/>
              </a:lnSpc>
            </a:pPr>
            <a:r>
              <a:rPr sz="2200" spc="-9" dirty="0">
                <a:latin typeface="Calibri"/>
                <a:cs typeface="Calibri"/>
              </a:rPr>
              <a:t>improvement plan.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7196328"/>
            <a:ext cx="2491739" cy="324611"/>
          </a:xfrm>
          <a:custGeom>
            <a:avLst/>
            <a:gdLst/>
            <a:ahLst/>
            <a:cxnLst/>
            <a:rect l="l" t="t" r="r" b="b"/>
            <a:pathLst>
              <a:path w="2491739" h="324611">
                <a:moveTo>
                  <a:pt x="0" y="324611"/>
                </a:moveTo>
                <a:lnTo>
                  <a:pt x="2491739" y="324611"/>
                </a:lnTo>
                <a:lnTo>
                  <a:pt x="2491739" y="0"/>
                </a:lnTo>
                <a:lnTo>
                  <a:pt x="0" y="0"/>
                </a:lnTo>
                <a:lnTo>
                  <a:pt x="0" y="324611"/>
                </a:lnTo>
                <a:close/>
              </a:path>
            </a:pathLst>
          </a:custGeom>
          <a:solidFill>
            <a:srgbClr val="DE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45107" y="7196328"/>
            <a:ext cx="1511808" cy="324611"/>
          </a:xfrm>
          <a:custGeom>
            <a:avLst/>
            <a:gdLst/>
            <a:ahLst/>
            <a:cxnLst/>
            <a:rect l="l" t="t" r="r" b="b"/>
            <a:pathLst>
              <a:path w="1511808" h="324611">
                <a:moveTo>
                  <a:pt x="162305" y="0"/>
                </a:moveTo>
                <a:lnTo>
                  <a:pt x="118311" y="6031"/>
                </a:lnTo>
                <a:lnTo>
                  <a:pt x="79789" y="22505"/>
                </a:lnTo>
                <a:lnTo>
                  <a:pt x="47171" y="47898"/>
                </a:lnTo>
                <a:lnTo>
                  <a:pt x="21982" y="80682"/>
                </a:lnTo>
                <a:lnTo>
                  <a:pt x="5750" y="119327"/>
                </a:lnTo>
                <a:lnTo>
                  <a:pt x="0" y="162305"/>
                </a:lnTo>
                <a:lnTo>
                  <a:pt x="0" y="324611"/>
                </a:lnTo>
                <a:lnTo>
                  <a:pt x="1350597" y="324608"/>
                </a:lnTo>
                <a:lnTo>
                  <a:pt x="1393496" y="318580"/>
                </a:lnTo>
                <a:lnTo>
                  <a:pt x="1432018" y="302106"/>
                </a:lnTo>
                <a:lnTo>
                  <a:pt x="1464636" y="276713"/>
                </a:lnTo>
                <a:lnTo>
                  <a:pt x="1489825" y="243929"/>
                </a:lnTo>
                <a:lnTo>
                  <a:pt x="1506057" y="205284"/>
                </a:lnTo>
                <a:lnTo>
                  <a:pt x="1511808" y="162305"/>
                </a:lnTo>
                <a:lnTo>
                  <a:pt x="1511808" y="0"/>
                </a:lnTo>
                <a:lnTo>
                  <a:pt x="162305" y="0"/>
                </a:lnTo>
                <a:close/>
              </a:path>
            </a:pathLst>
          </a:custGeom>
          <a:solidFill>
            <a:srgbClr val="DFF3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46476" y="7069835"/>
            <a:ext cx="1510283" cy="451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71872" y="7097267"/>
            <a:ext cx="1831848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54823" y="7097267"/>
            <a:ext cx="2286000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1118" y="1954529"/>
            <a:ext cx="5335523" cy="1200912"/>
          </a:xfrm>
          <a:custGeom>
            <a:avLst/>
            <a:gdLst/>
            <a:ahLst/>
            <a:cxnLst/>
            <a:rect l="l" t="t" r="r" b="b"/>
            <a:pathLst>
              <a:path w="5335523" h="1200912">
                <a:moveTo>
                  <a:pt x="5335523" y="200151"/>
                </a:moveTo>
                <a:lnTo>
                  <a:pt x="5334860" y="183743"/>
                </a:lnTo>
                <a:lnTo>
                  <a:pt x="5332902" y="167698"/>
                </a:lnTo>
                <a:lnTo>
                  <a:pt x="5319787" y="122265"/>
                </a:lnTo>
                <a:lnTo>
                  <a:pt x="5296891" y="81966"/>
                </a:lnTo>
                <a:lnTo>
                  <a:pt x="5265607" y="48197"/>
                </a:lnTo>
                <a:lnTo>
                  <a:pt x="5227330" y="22350"/>
                </a:lnTo>
                <a:lnTo>
                  <a:pt x="5183454" y="5819"/>
                </a:lnTo>
                <a:lnTo>
                  <a:pt x="5135371" y="0"/>
                </a:lnTo>
                <a:lnTo>
                  <a:pt x="0" y="0"/>
                </a:lnTo>
                <a:lnTo>
                  <a:pt x="0" y="1200912"/>
                </a:lnTo>
                <a:lnTo>
                  <a:pt x="5135371" y="1200912"/>
                </a:lnTo>
                <a:lnTo>
                  <a:pt x="5183454" y="1195092"/>
                </a:lnTo>
                <a:lnTo>
                  <a:pt x="5227330" y="1178561"/>
                </a:lnTo>
                <a:lnTo>
                  <a:pt x="5265607" y="1152714"/>
                </a:lnTo>
                <a:lnTo>
                  <a:pt x="5296891" y="1118945"/>
                </a:lnTo>
                <a:lnTo>
                  <a:pt x="5319787" y="1078646"/>
                </a:lnTo>
                <a:lnTo>
                  <a:pt x="5332902" y="1033213"/>
                </a:lnTo>
                <a:lnTo>
                  <a:pt x="5335523" y="1000759"/>
                </a:lnTo>
                <a:lnTo>
                  <a:pt x="5335523" y="200151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1118" y="1954529"/>
            <a:ext cx="5335523" cy="1200912"/>
          </a:xfrm>
          <a:custGeom>
            <a:avLst/>
            <a:gdLst/>
            <a:ahLst/>
            <a:cxnLst/>
            <a:rect l="l" t="t" r="r" b="b"/>
            <a:pathLst>
              <a:path w="5335523" h="1200912">
                <a:moveTo>
                  <a:pt x="5335523" y="200151"/>
                </a:moveTo>
                <a:lnTo>
                  <a:pt x="5335523" y="1000759"/>
                </a:lnTo>
                <a:lnTo>
                  <a:pt x="5334860" y="1017168"/>
                </a:lnTo>
                <a:lnTo>
                  <a:pt x="5325315" y="1064003"/>
                </a:lnTo>
                <a:lnTo>
                  <a:pt x="5305524" y="1106168"/>
                </a:lnTo>
                <a:lnTo>
                  <a:pt x="5276881" y="1142269"/>
                </a:lnTo>
                <a:lnTo>
                  <a:pt x="5240780" y="1170912"/>
                </a:lnTo>
                <a:lnTo>
                  <a:pt x="5198615" y="1190703"/>
                </a:lnTo>
                <a:lnTo>
                  <a:pt x="5151780" y="1200248"/>
                </a:lnTo>
                <a:lnTo>
                  <a:pt x="5135371" y="1200912"/>
                </a:lnTo>
                <a:lnTo>
                  <a:pt x="0" y="1200912"/>
                </a:lnTo>
                <a:lnTo>
                  <a:pt x="0" y="0"/>
                </a:lnTo>
                <a:lnTo>
                  <a:pt x="5135371" y="0"/>
                </a:lnTo>
                <a:lnTo>
                  <a:pt x="5183454" y="5819"/>
                </a:lnTo>
                <a:lnTo>
                  <a:pt x="5227330" y="22350"/>
                </a:lnTo>
                <a:lnTo>
                  <a:pt x="5265607" y="48197"/>
                </a:lnTo>
                <a:lnTo>
                  <a:pt x="5296891" y="81966"/>
                </a:lnTo>
                <a:lnTo>
                  <a:pt x="5319787" y="122265"/>
                </a:lnTo>
                <a:lnTo>
                  <a:pt x="5332902" y="167698"/>
                </a:lnTo>
                <a:lnTo>
                  <a:pt x="5335523" y="200151"/>
                </a:lnTo>
                <a:close/>
              </a:path>
            </a:pathLst>
          </a:custGeom>
          <a:ln w="25908">
            <a:solidFill>
              <a:srgbClr val="CADFE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0361" y="1811274"/>
            <a:ext cx="3000755" cy="1487423"/>
          </a:xfrm>
          <a:custGeom>
            <a:avLst/>
            <a:gdLst/>
            <a:ahLst/>
            <a:cxnLst/>
            <a:rect l="l" t="t" r="r" b="b"/>
            <a:pathLst>
              <a:path w="3000755" h="1487423">
                <a:moveTo>
                  <a:pt x="0" y="247903"/>
                </a:moveTo>
                <a:lnTo>
                  <a:pt x="0" y="1239520"/>
                </a:lnTo>
                <a:lnTo>
                  <a:pt x="821" y="1259850"/>
                </a:lnTo>
                <a:lnTo>
                  <a:pt x="7205" y="1299091"/>
                </a:lnTo>
                <a:lnTo>
                  <a:pt x="19482" y="1336012"/>
                </a:lnTo>
                <a:lnTo>
                  <a:pt x="37143" y="1370101"/>
                </a:lnTo>
                <a:lnTo>
                  <a:pt x="59677" y="1400850"/>
                </a:lnTo>
                <a:lnTo>
                  <a:pt x="101498" y="1439590"/>
                </a:lnTo>
                <a:lnTo>
                  <a:pt x="133981" y="1459751"/>
                </a:lnTo>
                <a:lnTo>
                  <a:pt x="169550" y="1474784"/>
                </a:lnTo>
                <a:lnTo>
                  <a:pt x="207694" y="1484179"/>
                </a:lnTo>
                <a:lnTo>
                  <a:pt x="247904" y="1487423"/>
                </a:lnTo>
                <a:lnTo>
                  <a:pt x="2752851" y="1487423"/>
                </a:lnTo>
                <a:lnTo>
                  <a:pt x="2793061" y="1484179"/>
                </a:lnTo>
                <a:lnTo>
                  <a:pt x="2831205" y="1474784"/>
                </a:lnTo>
                <a:lnTo>
                  <a:pt x="2866774" y="1459751"/>
                </a:lnTo>
                <a:lnTo>
                  <a:pt x="2899257" y="1439590"/>
                </a:lnTo>
                <a:lnTo>
                  <a:pt x="2941078" y="1400850"/>
                </a:lnTo>
                <a:lnTo>
                  <a:pt x="2963612" y="1370101"/>
                </a:lnTo>
                <a:lnTo>
                  <a:pt x="2981273" y="1336012"/>
                </a:lnTo>
                <a:lnTo>
                  <a:pt x="2993550" y="1299091"/>
                </a:lnTo>
                <a:lnTo>
                  <a:pt x="2999934" y="1259850"/>
                </a:lnTo>
                <a:lnTo>
                  <a:pt x="3000755" y="1239520"/>
                </a:lnTo>
                <a:lnTo>
                  <a:pt x="3000755" y="247903"/>
                </a:lnTo>
                <a:lnTo>
                  <a:pt x="2997511" y="207694"/>
                </a:lnTo>
                <a:lnTo>
                  <a:pt x="2988116" y="169550"/>
                </a:lnTo>
                <a:lnTo>
                  <a:pt x="2973083" y="133981"/>
                </a:lnTo>
                <a:lnTo>
                  <a:pt x="2952922" y="101498"/>
                </a:lnTo>
                <a:lnTo>
                  <a:pt x="2914182" y="59677"/>
                </a:lnTo>
                <a:lnTo>
                  <a:pt x="2883433" y="37143"/>
                </a:lnTo>
                <a:lnTo>
                  <a:pt x="2849344" y="19482"/>
                </a:lnTo>
                <a:lnTo>
                  <a:pt x="2812423" y="7205"/>
                </a:lnTo>
                <a:lnTo>
                  <a:pt x="2773182" y="821"/>
                </a:lnTo>
                <a:lnTo>
                  <a:pt x="2752851" y="0"/>
                </a:lnTo>
                <a:lnTo>
                  <a:pt x="247904" y="0"/>
                </a:lnTo>
                <a:lnTo>
                  <a:pt x="207694" y="3244"/>
                </a:lnTo>
                <a:lnTo>
                  <a:pt x="169550" y="12639"/>
                </a:lnTo>
                <a:lnTo>
                  <a:pt x="133981" y="27672"/>
                </a:lnTo>
                <a:lnTo>
                  <a:pt x="101498" y="47833"/>
                </a:lnTo>
                <a:lnTo>
                  <a:pt x="59677" y="86573"/>
                </a:lnTo>
                <a:lnTo>
                  <a:pt x="37143" y="117322"/>
                </a:lnTo>
                <a:lnTo>
                  <a:pt x="19482" y="151411"/>
                </a:lnTo>
                <a:lnTo>
                  <a:pt x="7205" y="188332"/>
                </a:lnTo>
                <a:lnTo>
                  <a:pt x="821" y="227573"/>
                </a:lnTo>
                <a:lnTo>
                  <a:pt x="0" y="247903"/>
                </a:lnTo>
                <a:close/>
              </a:path>
            </a:pathLst>
          </a:custGeom>
          <a:solidFill>
            <a:srgbClr val="009FAE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0361" y="1811274"/>
            <a:ext cx="3000755" cy="1487423"/>
          </a:xfrm>
          <a:custGeom>
            <a:avLst/>
            <a:gdLst/>
            <a:ahLst/>
            <a:cxnLst/>
            <a:rect l="l" t="t" r="r" b="b"/>
            <a:pathLst>
              <a:path w="3000755" h="1487423">
                <a:moveTo>
                  <a:pt x="0" y="247903"/>
                </a:moveTo>
                <a:lnTo>
                  <a:pt x="3244" y="207694"/>
                </a:lnTo>
                <a:lnTo>
                  <a:pt x="12639" y="169550"/>
                </a:lnTo>
                <a:lnTo>
                  <a:pt x="27672" y="133981"/>
                </a:lnTo>
                <a:lnTo>
                  <a:pt x="47833" y="101498"/>
                </a:lnTo>
                <a:lnTo>
                  <a:pt x="86573" y="59677"/>
                </a:lnTo>
                <a:lnTo>
                  <a:pt x="117322" y="37143"/>
                </a:lnTo>
                <a:lnTo>
                  <a:pt x="151411" y="19482"/>
                </a:lnTo>
                <a:lnTo>
                  <a:pt x="188332" y="7205"/>
                </a:lnTo>
                <a:lnTo>
                  <a:pt x="227573" y="821"/>
                </a:lnTo>
                <a:lnTo>
                  <a:pt x="247904" y="0"/>
                </a:lnTo>
                <a:lnTo>
                  <a:pt x="2752851" y="0"/>
                </a:lnTo>
                <a:lnTo>
                  <a:pt x="2793061" y="3244"/>
                </a:lnTo>
                <a:lnTo>
                  <a:pt x="2831205" y="12639"/>
                </a:lnTo>
                <a:lnTo>
                  <a:pt x="2866774" y="27672"/>
                </a:lnTo>
                <a:lnTo>
                  <a:pt x="2899257" y="47833"/>
                </a:lnTo>
                <a:lnTo>
                  <a:pt x="2941078" y="86573"/>
                </a:lnTo>
                <a:lnTo>
                  <a:pt x="2963612" y="117322"/>
                </a:lnTo>
                <a:lnTo>
                  <a:pt x="2981273" y="151411"/>
                </a:lnTo>
                <a:lnTo>
                  <a:pt x="2993550" y="188332"/>
                </a:lnTo>
                <a:lnTo>
                  <a:pt x="2999934" y="227573"/>
                </a:lnTo>
                <a:lnTo>
                  <a:pt x="3000755" y="247903"/>
                </a:lnTo>
                <a:lnTo>
                  <a:pt x="3000755" y="1239520"/>
                </a:lnTo>
                <a:lnTo>
                  <a:pt x="2997511" y="1279729"/>
                </a:lnTo>
                <a:lnTo>
                  <a:pt x="2988116" y="1317873"/>
                </a:lnTo>
                <a:lnTo>
                  <a:pt x="2973083" y="1353442"/>
                </a:lnTo>
                <a:lnTo>
                  <a:pt x="2952922" y="1385925"/>
                </a:lnTo>
                <a:lnTo>
                  <a:pt x="2914182" y="1427746"/>
                </a:lnTo>
                <a:lnTo>
                  <a:pt x="2883433" y="1450280"/>
                </a:lnTo>
                <a:lnTo>
                  <a:pt x="2849344" y="1467941"/>
                </a:lnTo>
                <a:lnTo>
                  <a:pt x="2812423" y="1480218"/>
                </a:lnTo>
                <a:lnTo>
                  <a:pt x="2773182" y="1486602"/>
                </a:lnTo>
                <a:lnTo>
                  <a:pt x="2752851" y="1487423"/>
                </a:lnTo>
                <a:lnTo>
                  <a:pt x="247904" y="1487423"/>
                </a:lnTo>
                <a:lnTo>
                  <a:pt x="207694" y="1484179"/>
                </a:lnTo>
                <a:lnTo>
                  <a:pt x="169550" y="1474784"/>
                </a:lnTo>
                <a:lnTo>
                  <a:pt x="133981" y="1459751"/>
                </a:lnTo>
                <a:lnTo>
                  <a:pt x="101498" y="1439590"/>
                </a:lnTo>
                <a:lnTo>
                  <a:pt x="59677" y="1400850"/>
                </a:lnTo>
                <a:lnTo>
                  <a:pt x="37143" y="1370101"/>
                </a:lnTo>
                <a:lnTo>
                  <a:pt x="19482" y="1336012"/>
                </a:lnTo>
                <a:lnTo>
                  <a:pt x="7205" y="1299091"/>
                </a:lnTo>
                <a:lnTo>
                  <a:pt x="821" y="1259850"/>
                </a:lnTo>
                <a:lnTo>
                  <a:pt x="0" y="1239520"/>
                </a:lnTo>
                <a:lnTo>
                  <a:pt x="0" y="24790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11118" y="3521202"/>
            <a:ext cx="5335523" cy="1188720"/>
          </a:xfrm>
          <a:custGeom>
            <a:avLst/>
            <a:gdLst/>
            <a:ahLst/>
            <a:cxnLst/>
            <a:rect l="l" t="t" r="r" b="b"/>
            <a:pathLst>
              <a:path w="5335523" h="1188719">
                <a:moveTo>
                  <a:pt x="5335523" y="198120"/>
                </a:moveTo>
                <a:lnTo>
                  <a:pt x="5334867" y="181863"/>
                </a:lnTo>
                <a:lnTo>
                  <a:pt x="5332932" y="165970"/>
                </a:lnTo>
                <a:lnTo>
                  <a:pt x="5319962" y="120979"/>
                </a:lnTo>
                <a:lnTo>
                  <a:pt x="5297314" y="81088"/>
                </a:lnTo>
                <a:lnTo>
                  <a:pt x="5266360" y="47672"/>
                </a:lnTo>
                <a:lnTo>
                  <a:pt x="5228475" y="22103"/>
                </a:lnTo>
                <a:lnTo>
                  <a:pt x="5185032" y="5754"/>
                </a:lnTo>
                <a:lnTo>
                  <a:pt x="5137403" y="0"/>
                </a:lnTo>
                <a:lnTo>
                  <a:pt x="0" y="0"/>
                </a:lnTo>
                <a:lnTo>
                  <a:pt x="0" y="1188720"/>
                </a:lnTo>
                <a:lnTo>
                  <a:pt x="5137403" y="1188720"/>
                </a:lnTo>
                <a:lnTo>
                  <a:pt x="5185032" y="1182965"/>
                </a:lnTo>
                <a:lnTo>
                  <a:pt x="5228475" y="1166616"/>
                </a:lnTo>
                <a:lnTo>
                  <a:pt x="5266360" y="1141047"/>
                </a:lnTo>
                <a:lnTo>
                  <a:pt x="5297314" y="1107630"/>
                </a:lnTo>
                <a:lnTo>
                  <a:pt x="5319962" y="1067740"/>
                </a:lnTo>
                <a:lnTo>
                  <a:pt x="5332932" y="1022749"/>
                </a:lnTo>
                <a:lnTo>
                  <a:pt x="5335523" y="990600"/>
                </a:lnTo>
                <a:lnTo>
                  <a:pt x="5335523" y="198120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11118" y="3521202"/>
            <a:ext cx="5335523" cy="1188720"/>
          </a:xfrm>
          <a:custGeom>
            <a:avLst/>
            <a:gdLst/>
            <a:ahLst/>
            <a:cxnLst/>
            <a:rect l="l" t="t" r="r" b="b"/>
            <a:pathLst>
              <a:path w="5335523" h="1188719">
                <a:moveTo>
                  <a:pt x="5335523" y="198120"/>
                </a:moveTo>
                <a:lnTo>
                  <a:pt x="5335523" y="990600"/>
                </a:lnTo>
                <a:lnTo>
                  <a:pt x="5334867" y="1006856"/>
                </a:lnTo>
                <a:lnTo>
                  <a:pt x="5325428" y="1053242"/>
                </a:lnTo>
                <a:lnTo>
                  <a:pt x="5305854" y="1094985"/>
                </a:lnTo>
                <a:lnTo>
                  <a:pt x="5277516" y="1130712"/>
                </a:lnTo>
                <a:lnTo>
                  <a:pt x="5241789" y="1159050"/>
                </a:lnTo>
                <a:lnTo>
                  <a:pt x="5200046" y="1178625"/>
                </a:lnTo>
                <a:lnTo>
                  <a:pt x="5153660" y="1188063"/>
                </a:lnTo>
                <a:lnTo>
                  <a:pt x="5137403" y="1188720"/>
                </a:lnTo>
                <a:lnTo>
                  <a:pt x="0" y="1188720"/>
                </a:lnTo>
                <a:lnTo>
                  <a:pt x="0" y="0"/>
                </a:lnTo>
                <a:lnTo>
                  <a:pt x="5137403" y="0"/>
                </a:lnTo>
                <a:lnTo>
                  <a:pt x="5185032" y="5754"/>
                </a:lnTo>
                <a:lnTo>
                  <a:pt x="5228475" y="22103"/>
                </a:lnTo>
                <a:lnTo>
                  <a:pt x="5266360" y="47672"/>
                </a:lnTo>
                <a:lnTo>
                  <a:pt x="5297314" y="81088"/>
                </a:lnTo>
                <a:lnTo>
                  <a:pt x="5319962" y="120979"/>
                </a:lnTo>
                <a:lnTo>
                  <a:pt x="5332932" y="165970"/>
                </a:lnTo>
                <a:lnTo>
                  <a:pt x="5335523" y="198120"/>
                </a:lnTo>
                <a:close/>
              </a:path>
            </a:pathLst>
          </a:custGeom>
          <a:ln w="25908">
            <a:solidFill>
              <a:srgbClr val="CADFE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0361" y="3371850"/>
            <a:ext cx="3000755" cy="1487423"/>
          </a:xfrm>
          <a:custGeom>
            <a:avLst/>
            <a:gdLst/>
            <a:ahLst/>
            <a:cxnLst/>
            <a:rect l="l" t="t" r="r" b="b"/>
            <a:pathLst>
              <a:path w="3000755" h="1487423">
                <a:moveTo>
                  <a:pt x="0" y="247903"/>
                </a:moveTo>
                <a:lnTo>
                  <a:pt x="0" y="1239520"/>
                </a:lnTo>
                <a:lnTo>
                  <a:pt x="821" y="1259850"/>
                </a:lnTo>
                <a:lnTo>
                  <a:pt x="7205" y="1299091"/>
                </a:lnTo>
                <a:lnTo>
                  <a:pt x="19482" y="1336012"/>
                </a:lnTo>
                <a:lnTo>
                  <a:pt x="37143" y="1370101"/>
                </a:lnTo>
                <a:lnTo>
                  <a:pt x="59677" y="1400850"/>
                </a:lnTo>
                <a:lnTo>
                  <a:pt x="101498" y="1439590"/>
                </a:lnTo>
                <a:lnTo>
                  <a:pt x="133981" y="1459751"/>
                </a:lnTo>
                <a:lnTo>
                  <a:pt x="169550" y="1474784"/>
                </a:lnTo>
                <a:lnTo>
                  <a:pt x="207694" y="1484179"/>
                </a:lnTo>
                <a:lnTo>
                  <a:pt x="247904" y="1487423"/>
                </a:lnTo>
                <a:lnTo>
                  <a:pt x="2752851" y="1487423"/>
                </a:lnTo>
                <a:lnTo>
                  <a:pt x="2793061" y="1484179"/>
                </a:lnTo>
                <a:lnTo>
                  <a:pt x="2831205" y="1474784"/>
                </a:lnTo>
                <a:lnTo>
                  <a:pt x="2866774" y="1459751"/>
                </a:lnTo>
                <a:lnTo>
                  <a:pt x="2899257" y="1439590"/>
                </a:lnTo>
                <a:lnTo>
                  <a:pt x="2941078" y="1400850"/>
                </a:lnTo>
                <a:lnTo>
                  <a:pt x="2963612" y="1370101"/>
                </a:lnTo>
                <a:lnTo>
                  <a:pt x="2981273" y="1336012"/>
                </a:lnTo>
                <a:lnTo>
                  <a:pt x="2993550" y="1299091"/>
                </a:lnTo>
                <a:lnTo>
                  <a:pt x="2999934" y="1259850"/>
                </a:lnTo>
                <a:lnTo>
                  <a:pt x="3000755" y="1239520"/>
                </a:lnTo>
                <a:lnTo>
                  <a:pt x="3000755" y="247903"/>
                </a:lnTo>
                <a:lnTo>
                  <a:pt x="2997511" y="207694"/>
                </a:lnTo>
                <a:lnTo>
                  <a:pt x="2988116" y="169550"/>
                </a:lnTo>
                <a:lnTo>
                  <a:pt x="2973083" y="133981"/>
                </a:lnTo>
                <a:lnTo>
                  <a:pt x="2952922" y="101498"/>
                </a:lnTo>
                <a:lnTo>
                  <a:pt x="2914182" y="59677"/>
                </a:lnTo>
                <a:lnTo>
                  <a:pt x="2883433" y="37143"/>
                </a:lnTo>
                <a:lnTo>
                  <a:pt x="2849344" y="19482"/>
                </a:lnTo>
                <a:lnTo>
                  <a:pt x="2812423" y="7205"/>
                </a:lnTo>
                <a:lnTo>
                  <a:pt x="2773182" y="821"/>
                </a:lnTo>
                <a:lnTo>
                  <a:pt x="2752851" y="0"/>
                </a:lnTo>
                <a:lnTo>
                  <a:pt x="247904" y="0"/>
                </a:lnTo>
                <a:lnTo>
                  <a:pt x="207694" y="3244"/>
                </a:lnTo>
                <a:lnTo>
                  <a:pt x="169550" y="12639"/>
                </a:lnTo>
                <a:lnTo>
                  <a:pt x="133981" y="27672"/>
                </a:lnTo>
                <a:lnTo>
                  <a:pt x="101498" y="47833"/>
                </a:lnTo>
                <a:lnTo>
                  <a:pt x="59677" y="86573"/>
                </a:lnTo>
                <a:lnTo>
                  <a:pt x="37143" y="117322"/>
                </a:lnTo>
                <a:lnTo>
                  <a:pt x="19482" y="151411"/>
                </a:lnTo>
                <a:lnTo>
                  <a:pt x="7205" y="188332"/>
                </a:lnTo>
                <a:lnTo>
                  <a:pt x="821" y="227573"/>
                </a:lnTo>
                <a:lnTo>
                  <a:pt x="0" y="247903"/>
                </a:lnTo>
                <a:close/>
              </a:path>
            </a:pathLst>
          </a:custGeom>
          <a:solidFill>
            <a:srgbClr val="009FAE">
              <a:alpha val="7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0361" y="3371850"/>
            <a:ext cx="3000755" cy="1487423"/>
          </a:xfrm>
          <a:custGeom>
            <a:avLst/>
            <a:gdLst/>
            <a:ahLst/>
            <a:cxnLst/>
            <a:rect l="l" t="t" r="r" b="b"/>
            <a:pathLst>
              <a:path w="3000755" h="1487423">
                <a:moveTo>
                  <a:pt x="0" y="247903"/>
                </a:moveTo>
                <a:lnTo>
                  <a:pt x="3244" y="207694"/>
                </a:lnTo>
                <a:lnTo>
                  <a:pt x="12639" y="169550"/>
                </a:lnTo>
                <a:lnTo>
                  <a:pt x="27672" y="133981"/>
                </a:lnTo>
                <a:lnTo>
                  <a:pt x="47833" y="101498"/>
                </a:lnTo>
                <a:lnTo>
                  <a:pt x="86573" y="59677"/>
                </a:lnTo>
                <a:lnTo>
                  <a:pt x="117322" y="37143"/>
                </a:lnTo>
                <a:lnTo>
                  <a:pt x="151411" y="19482"/>
                </a:lnTo>
                <a:lnTo>
                  <a:pt x="188332" y="7205"/>
                </a:lnTo>
                <a:lnTo>
                  <a:pt x="227573" y="821"/>
                </a:lnTo>
                <a:lnTo>
                  <a:pt x="247904" y="0"/>
                </a:lnTo>
                <a:lnTo>
                  <a:pt x="2752851" y="0"/>
                </a:lnTo>
                <a:lnTo>
                  <a:pt x="2793061" y="3244"/>
                </a:lnTo>
                <a:lnTo>
                  <a:pt x="2831205" y="12639"/>
                </a:lnTo>
                <a:lnTo>
                  <a:pt x="2866774" y="27672"/>
                </a:lnTo>
                <a:lnTo>
                  <a:pt x="2899257" y="47833"/>
                </a:lnTo>
                <a:lnTo>
                  <a:pt x="2941078" y="86573"/>
                </a:lnTo>
                <a:lnTo>
                  <a:pt x="2963612" y="117322"/>
                </a:lnTo>
                <a:lnTo>
                  <a:pt x="2981273" y="151411"/>
                </a:lnTo>
                <a:lnTo>
                  <a:pt x="2993550" y="188332"/>
                </a:lnTo>
                <a:lnTo>
                  <a:pt x="2999934" y="227573"/>
                </a:lnTo>
                <a:lnTo>
                  <a:pt x="3000755" y="247903"/>
                </a:lnTo>
                <a:lnTo>
                  <a:pt x="3000755" y="1239520"/>
                </a:lnTo>
                <a:lnTo>
                  <a:pt x="2997511" y="1279729"/>
                </a:lnTo>
                <a:lnTo>
                  <a:pt x="2988116" y="1317873"/>
                </a:lnTo>
                <a:lnTo>
                  <a:pt x="2973083" y="1353442"/>
                </a:lnTo>
                <a:lnTo>
                  <a:pt x="2952922" y="1385925"/>
                </a:lnTo>
                <a:lnTo>
                  <a:pt x="2914182" y="1427746"/>
                </a:lnTo>
                <a:lnTo>
                  <a:pt x="2883433" y="1450280"/>
                </a:lnTo>
                <a:lnTo>
                  <a:pt x="2849344" y="1467941"/>
                </a:lnTo>
                <a:lnTo>
                  <a:pt x="2812423" y="1480218"/>
                </a:lnTo>
                <a:lnTo>
                  <a:pt x="2773182" y="1486602"/>
                </a:lnTo>
                <a:lnTo>
                  <a:pt x="2752851" y="1487423"/>
                </a:lnTo>
                <a:lnTo>
                  <a:pt x="247904" y="1487423"/>
                </a:lnTo>
                <a:lnTo>
                  <a:pt x="207694" y="1484179"/>
                </a:lnTo>
                <a:lnTo>
                  <a:pt x="169550" y="1474784"/>
                </a:lnTo>
                <a:lnTo>
                  <a:pt x="133981" y="1459751"/>
                </a:lnTo>
                <a:lnTo>
                  <a:pt x="101498" y="1439590"/>
                </a:lnTo>
                <a:lnTo>
                  <a:pt x="59677" y="1400850"/>
                </a:lnTo>
                <a:lnTo>
                  <a:pt x="37143" y="1370101"/>
                </a:lnTo>
                <a:lnTo>
                  <a:pt x="19482" y="1336012"/>
                </a:lnTo>
                <a:lnTo>
                  <a:pt x="7205" y="1299091"/>
                </a:lnTo>
                <a:lnTo>
                  <a:pt x="821" y="1259850"/>
                </a:lnTo>
                <a:lnTo>
                  <a:pt x="0" y="1239520"/>
                </a:lnTo>
                <a:lnTo>
                  <a:pt x="0" y="24790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41013" y="4987290"/>
            <a:ext cx="5405628" cy="1379220"/>
          </a:xfrm>
          <a:custGeom>
            <a:avLst/>
            <a:gdLst/>
            <a:ahLst/>
            <a:cxnLst/>
            <a:rect l="l" t="t" r="r" b="b"/>
            <a:pathLst>
              <a:path w="5405628" h="1379220">
                <a:moveTo>
                  <a:pt x="5405628" y="229869"/>
                </a:moveTo>
                <a:lnTo>
                  <a:pt x="5404866" y="211010"/>
                </a:lnTo>
                <a:lnTo>
                  <a:pt x="5402620" y="192572"/>
                </a:lnTo>
                <a:lnTo>
                  <a:pt x="5387570" y="140374"/>
                </a:lnTo>
                <a:lnTo>
                  <a:pt x="5361289" y="94091"/>
                </a:lnTo>
                <a:lnTo>
                  <a:pt x="5325374" y="55318"/>
                </a:lnTo>
                <a:lnTo>
                  <a:pt x="5281417" y="25648"/>
                </a:lnTo>
                <a:lnTo>
                  <a:pt x="5231013" y="6677"/>
                </a:lnTo>
                <a:lnTo>
                  <a:pt x="5175758" y="0"/>
                </a:lnTo>
                <a:lnTo>
                  <a:pt x="0" y="0"/>
                </a:lnTo>
                <a:lnTo>
                  <a:pt x="0" y="1379220"/>
                </a:lnTo>
                <a:lnTo>
                  <a:pt x="5175758" y="1379220"/>
                </a:lnTo>
                <a:lnTo>
                  <a:pt x="5231013" y="1372542"/>
                </a:lnTo>
                <a:lnTo>
                  <a:pt x="5281417" y="1353571"/>
                </a:lnTo>
                <a:lnTo>
                  <a:pt x="5325374" y="1323901"/>
                </a:lnTo>
                <a:lnTo>
                  <a:pt x="5361289" y="1285128"/>
                </a:lnTo>
                <a:lnTo>
                  <a:pt x="5387570" y="1238845"/>
                </a:lnTo>
                <a:lnTo>
                  <a:pt x="5402620" y="1186647"/>
                </a:lnTo>
                <a:lnTo>
                  <a:pt x="5405628" y="1149350"/>
                </a:lnTo>
                <a:lnTo>
                  <a:pt x="5405628" y="229869"/>
                </a:lnTo>
                <a:close/>
              </a:path>
            </a:pathLst>
          </a:custGeom>
          <a:solidFill>
            <a:srgbClr val="CADFE2">
              <a:alpha val="90196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41013" y="4987290"/>
            <a:ext cx="5405628" cy="1379220"/>
          </a:xfrm>
          <a:custGeom>
            <a:avLst/>
            <a:gdLst/>
            <a:ahLst/>
            <a:cxnLst/>
            <a:rect l="l" t="t" r="r" b="b"/>
            <a:pathLst>
              <a:path w="5405628" h="1379220">
                <a:moveTo>
                  <a:pt x="5405628" y="229869"/>
                </a:moveTo>
                <a:lnTo>
                  <a:pt x="5405628" y="1149350"/>
                </a:lnTo>
                <a:lnTo>
                  <a:pt x="5404866" y="1168209"/>
                </a:lnTo>
                <a:lnTo>
                  <a:pt x="5393913" y="1222024"/>
                </a:lnTo>
                <a:lnTo>
                  <a:pt x="5371199" y="1270456"/>
                </a:lnTo>
                <a:lnTo>
                  <a:pt x="5338318" y="1311910"/>
                </a:lnTo>
                <a:lnTo>
                  <a:pt x="5296864" y="1344791"/>
                </a:lnTo>
                <a:lnTo>
                  <a:pt x="5248432" y="1367505"/>
                </a:lnTo>
                <a:lnTo>
                  <a:pt x="5194617" y="1378458"/>
                </a:lnTo>
                <a:lnTo>
                  <a:pt x="5175758" y="1379220"/>
                </a:lnTo>
                <a:lnTo>
                  <a:pt x="0" y="1379220"/>
                </a:lnTo>
                <a:lnTo>
                  <a:pt x="0" y="0"/>
                </a:lnTo>
                <a:lnTo>
                  <a:pt x="5175758" y="0"/>
                </a:lnTo>
                <a:lnTo>
                  <a:pt x="5231013" y="6677"/>
                </a:lnTo>
                <a:lnTo>
                  <a:pt x="5281417" y="25648"/>
                </a:lnTo>
                <a:lnTo>
                  <a:pt x="5325374" y="55318"/>
                </a:lnTo>
                <a:lnTo>
                  <a:pt x="5361289" y="94091"/>
                </a:lnTo>
                <a:lnTo>
                  <a:pt x="5387570" y="140374"/>
                </a:lnTo>
                <a:lnTo>
                  <a:pt x="5402620" y="192572"/>
                </a:lnTo>
                <a:lnTo>
                  <a:pt x="5405628" y="229869"/>
                </a:lnTo>
                <a:close/>
              </a:path>
            </a:pathLst>
          </a:custGeom>
          <a:ln w="25908">
            <a:solidFill>
              <a:srgbClr val="CADFE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0361" y="4932426"/>
            <a:ext cx="2930651" cy="1487423"/>
          </a:xfrm>
          <a:custGeom>
            <a:avLst/>
            <a:gdLst/>
            <a:ahLst/>
            <a:cxnLst/>
            <a:rect l="l" t="t" r="r" b="b"/>
            <a:pathLst>
              <a:path w="2930651" h="1487423">
                <a:moveTo>
                  <a:pt x="0" y="247903"/>
                </a:moveTo>
                <a:lnTo>
                  <a:pt x="0" y="1239520"/>
                </a:lnTo>
                <a:lnTo>
                  <a:pt x="821" y="1259850"/>
                </a:lnTo>
                <a:lnTo>
                  <a:pt x="7205" y="1299091"/>
                </a:lnTo>
                <a:lnTo>
                  <a:pt x="19482" y="1336012"/>
                </a:lnTo>
                <a:lnTo>
                  <a:pt x="37143" y="1370101"/>
                </a:lnTo>
                <a:lnTo>
                  <a:pt x="59677" y="1400850"/>
                </a:lnTo>
                <a:lnTo>
                  <a:pt x="101498" y="1439590"/>
                </a:lnTo>
                <a:lnTo>
                  <a:pt x="133981" y="1459751"/>
                </a:lnTo>
                <a:lnTo>
                  <a:pt x="169550" y="1474784"/>
                </a:lnTo>
                <a:lnTo>
                  <a:pt x="207694" y="1484179"/>
                </a:lnTo>
                <a:lnTo>
                  <a:pt x="247904" y="1487423"/>
                </a:lnTo>
                <a:lnTo>
                  <a:pt x="2682748" y="1487423"/>
                </a:lnTo>
                <a:lnTo>
                  <a:pt x="2722957" y="1484179"/>
                </a:lnTo>
                <a:lnTo>
                  <a:pt x="2761101" y="1474784"/>
                </a:lnTo>
                <a:lnTo>
                  <a:pt x="2796670" y="1459751"/>
                </a:lnTo>
                <a:lnTo>
                  <a:pt x="2829153" y="1439590"/>
                </a:lnTo>
                <a:lnTo>
                  <a:pt x="2870974" y="1400850"/>
                </a:lnTo>
                <a:lnTo>
                  <a:pt x="2893508" y="1370101"/>
                </a:lnTo>
                <a:lnTo>
                  <a:pt x="2911169" y="1336012"/>
                </a:lnTo>
                <a:lnTo>
                  <a:pt x="2923446" y="1299091"/>
                </a:lnTo>
                <a:lnTo>
                  <a:pt x="2929830" y="1259850"/>
                </a:lnTo>
                <a:lnTo>
                  <a:pt x="2930651" y="1239520"/>
                </a:lnTo>
                <a:lnTo>
                  <a:pt x="2930651" y="247903"/>
                </a:lnTo>
                <a:lnTo>
                  <a:pt x="2927407" y="207694"/>
                </a:lnTo>
                <a:lnTo>
                  <a:pt x="2918012" y="169550"/>
                </a:lnTo>
                <a:lnTo>
                  <a:pt x="2902979" y="133981"/>
                </a:lnTo>
                <a:lnTo>
                  <a:pt x="2882818" y="101498"/>
                </a:lnTo>
                <a:lnTo>
                  <a:pt x="2844078" y="59677"/>
                </a:lnTo>
                <a:lnTo>
                  <a:pt x="2813329" y="37143"/>
                </a:lnTo>
                <a:lnTo>
                  <a:pt x="2779240" y="19482"/>
                </a:lnTo>
                <a:lnTo>
                  <a:pt x="2742319" y="7205"/>
                </a:lnTo>
                <a:lnTo>
                  <a:pt x="2703079" y="821"/>
                </a:lnTo>
                <a:lnTo>
                  <a:pt x="2682748" y="0"/>
                </a:lnTo>
                <a:lnTo>
                  <a:pt x="247904" y="0"/>
                </a:lnTo>
                <a:lnTo>
                  <a:pt x="207694" y="3244"/>
                </a:lnTo>
                <a:lnTo>
                  <a:pt x="169550" y="12639"/>
                </a:lnTo>
                <a:lnTo>
                  <a:pt x="133981" y="27672"/>
                </a:lnTo>
                <a:lnTo>
                  <a:pt x="101498" y="47833"/>
                </a:lnTo>
                <a:lnTo>
                  <a:pt x="59677" y="86573"/>
                </a:lnTo>
                <a:lnTo>
                  <a:pt x="37143" y="117322"/>
                </a:lnTo>
                <a:lnTo>
                  <a:pt x="19482" y="151411"/>
                </a:lnTo>
                <a:lnTo>
                  <a:pt x="7205" y="188332"/>
                </a:lnTo>
                <a:lnTo>
                  <a:pt x="821" y="227573"/>
                </a:lnTo>
                <a:lnTo>
                  <a:pt x="0" y="247903"/>
                </a:lnTo>
                <a:close/>
              </a:path>
            </a:pathLst>
          </a:custGeom>
          <a:solidFill>
            <a:srgbClr val="009FAE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0361" y="4932426"/>
            <a:ext cx="2930651" cy="1487423"/>
          </a:xfrm>
          <a:custGeom>
            <a:avLst/>
            <a:gdLst/>
            <a:ahLst/>
            <a:cxnLst/>
            <a:rect l="l" t="t" r="r" b="b"/>
            <a:pathLst>
              <a:path w="2930651" h="1487423">
                <a:moveTo>
                  <a:pt x="0" y="247903"/>
                </a:moveTo>
                <a:lnTo>
                  <a:pt x="3244" y="207694"/>
                </a:lnTo>
                <a:lnTo>
                  <a:pt x="12639" y="169550"/>
                </a:lnTo>
                <a:lnTo>
                  <a:pt x="27672" y="133981"/>
                </a:lnTo>
                <a:lnTo>
                  <a:pt x="47833" y="101498"/>
                </a:lnTo>
                <a:lnTo>
                  <a:pt x="86573" y="59677"/>
                </a:lnTo>
                <a:lnTo>
                  <a:pt x="117322" y="37143"/>
                </a:lnTo>
                <a:lnTo>
                  <a:pt x="151411" y="19482"/>
                </a:lnTo>
                <a:lnTo>
                  <a:pt x="188332" y="7205"/>
                </a:lnTo>
                <a:lnTo>
                  <a:pt x="227573" y="821"/>
                </a:lnTo>
                <a:lnTo>
                  <a:pt x="247904" y="0"/>
                </a:lnTo>
                <a:lnTo>
                  <a:pt x="2682748" y="0"/>
                </a:lnTo>
                <a:lnTo>
                  <a:pt x="2722957" y="3244"/>
                </a:lnTo>
                <a:lnTo>
                  <a:pt x="2761101" y="12639"/>
                </a:lnTo>
                <a:lnTo>
                  <a:pt x="2796670" y="27672"/>
                </a:lnTo>
                <a:lnTo>
                  <a:pt x="2829153" y="47833"/>
                </a:lnTo>
                <a:lnTo>
                  <a:pt x="2870974" y="86573"/>
                </a:lnTo>
                <a:lnTo>
                  <a:pt x="2893508" y="117322"/>
                </a:lnTo>
                <a:lnTo>
                  <a:pt x="2911169" y="151411"/>
                </a:lnTo>
                <a:lnTo>
                  <a:pt x="2923446" y="188332"/>
                </a:lnTo>
                <a:lnTo>
                  <a:pt x="2929830" y="227573"/>
                </a:lnTo>
                <a:lnTo>
                  <a:pt x="2930651" y="247903"/>
                </a:lnTo>
                <a:lnTo>
                  <a:pt x="2930651" y="1239520"/>
                </a:lnTo>
                <a:lnTo>
                  <a:pt x="2927407" y="1279729"/>
                </a:lnTo>
                <a:lnTo>
                  <a:pt x="2918012" y="1317873"/>
                </a:lnTo>
                <a:lnTo>
                  <a:pt x="2902979" y="1353442"/>
                </a:lnTo>
                <a:lnTo>
                  <a:pt x="2882818" y="1385925"/>
                </a:lnTo>
                <a:lnTo>
                  <a:pt x="2844078" y="1427746"/>
                </a:lnTo>
                <a:lnTo>
                  <a:pt x="2813329" y="1450280"/>
                </a:lnTo>
                <a:lnTo>
                  <a:pt x="2779240" y="1467941"/>
                </a:lnTo>
                <a:lnTo>
                  <a:pt x="2742319" y="1480218"/>
                </a:lnTo>
                <a:lnTo>
                  <a:pt x="2703079" y="1486602"/>
                </a:lnTo>
                <a:lnTo>
                  <a:pt x="2682748" y="1487423"/>
                </a:lnTo>
                <a:lnTo>
                  <a:pt x="247904" y="1487423"/>
                </a:lnTo>
                <a:lnTo>
                  <a:pt x="207694" y="1484179"/>
                </a:lnTo>
                <a:lnTo>
                  <a:pt x="169550" y="1474784"/>
                </a:lnTo>
                <a:lnTo>
                  <a:pt x="133981" y="1459751"/>
                </a:lnTo>
                <a:lnTo>
                  <a:pt x="101498" y="1439590"/>
                </a:lnTo>
                <a:lnTo>
                  <a:pt x="59677" y="1400850"/>
                </a:lnTo>
                <a:lnTo>
                  <a:pt x="37143" y="1370101"/>
                </a:lnTo>
                <a:lnTo>
                  <a:pt x="19482" y="1336012"/>
                </a:lnTo>
                <a:lnTo>
                  <a:pt x="7205" y="1299091"/>
                </a:lnTo>
                <a:lnTo>
                  <a:pt x="821" y="1259850"/>
                </a:lnTo>
                <a:lnTo>
                  <a:pt x="0" y="1239520"/>
                </a:lnTo>
                <a:lnTo>
                  <a:pt x="0" y="247903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4519" y="563118"/>
            <a:ext cx="8870769" cy="368300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r>
              <a:rPr sz="2700" b="1" spc="-3" dirty="0">
                <a:solidFill>
                  <a:srgbClr val="009FAE"/>
                </a:solidFill>
                <a:latin typeface="Calibri"/>
                <a:cs typeface="Calibri"/>
              </a:rPr>
              <a:t>MOC 4 Quality Measurement and Performance Improvement.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200" y="1392935"/>
            <a:ext cx="7497196" cy="304291"/>
          </a:xfrm>
          <a:prstGeom prst="rect">
            <a:avLst/>
          </a:prstGeom>
        </p:spPr>
        <p:txBody>
          <a:bodyPr wrap="square" lIns="0" tIns="14573" rIns="0" bIns="0" rtlCol="0">
            <a:noAutofit/>
          </a:bodyPr>
          <a:lstStyle/>
          <a:p>
            <a:pPr marL="12700">
              <a:lnSpc>
                <a:spcPts val="2295"/>
              </a:lnSpc>
            </a:pPr>
            <a:r>
              <a:rPr sz="2200" spc="-8" dirty="0">
                <a:solidFill>
                  <a:srgbClr val="626366"/>
                </a:solidFill>
                <a:latin typeface="Calibri"/>
                <a:cs typeface="Calibri"/>
              </a:rPr>
              <a:t>Additional elements in our Quality Program Include the following: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6067" y="2018538"/>
            <a:ext cx="4152767" cy="1083436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>
              <a:lnSpc>
                <a:spcPts val="1505"/>
              </a:lnSpc>
            </a:pPr>
            <a:r>
              <a:rPr sz="1400" spc="-4" dirty="0">
                <a:latin typeface="Calibri"/>
                <a:cs typeface="Calibri"/>
              </a:rPr>
              <a:t>• Identify and clearly define measurable goals and health</a:t>
            </a:r>
            <a:endParaRPr sz="140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  <a:spcBef>
                <a:spcPts val="1"/>
              </a:spcBef>
            </a:pPr>
            <a:r>
              <a:rPr sz="1400" spc="-4" dirty="0">
                <a:latin typeface="Calibri"/>
                <a:cs typeface="Calibri"/>
              </a:rPr>
              <a:t>outcomes.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13"/>
              </a:spcBef>
            </a:pPr>
            <a:r>
              <a:rPr sz="1400" spc="-8" dirty="0">
                <a:latin typeface="Calibri"/>
                <a:cs typeface="Calibri"/>
              </a:rPr>
              <a:t>• Establish methods to track impact.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80"/>
              </a:spcBef>
            </a:pPr>
            <a:r>
              <a:rPr sz="1400" spc="-7" dirty="0">
                <a:latin typeface="Calibri"/>
                <a:cs typeface="Calibri"/>
              </a:rPr>
              <a:t>• Determine if goals are met.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90"/>
              </a:spcBef>
            </a:pPr>
            <a:r>
              <a:rPr sz="1400" spc="-6" dirty="0">
                <a:latin typeface="Calibri"/>
                <a:cs typeface="Calibri"/>
              </a:rPr>
              <a:t>• Describe steps if goals are not met.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5512" y="2243709"/>
            <a:ext cx="2690995" cy="639571"/>
          </a:xfrm>
          <a:prstGeom prst="rect">
            <a:avLst/>
          </a:prstGeom>
        </p:spPr>
        <p:txBody>
          <a:bodyPr wrap="square" lIns="0" tIns="15271" rIns="0" bIns="0" rtlCol="0">
            <a:noAutofit/>
          </a:bodyPr>
          <a:lstStyle/>
          <a:p>
            <a:pPr algn="ctr">
              <a:lnSpc>
                <a:spcPts val="2405"/>
              </a:lnSpc>
            </a:pPr>
            <a:r>
              <a:rPr sz="2300" spc="-3" dirty="0">
                <a:latin typeface="Calibri"/>
                <a:cs typeface="Calibri"/>
              </a:rPr>
              <a:t>Measurable Goals and</a:t>
            </a:r>
            <a:endParaRPr sz="2300">
              <a:latin typeface="Calibri"/>
              <a:cs typeface="Calibri"/>
            </a:endParaRPr>
          </a:p>
          <a:p>
            <a:pPr marL="694283" marR="718168" algn="ctr">
              <a:lnSpc>
                <a:spcPts val="2530"/>
              </a:lnSpc>
              <a:spcBef>
                <a:spcPts val="6"/>
              </a:spcBef>
            </a:pPr>
            <a:r>
              <a:rPr sz="2300" spc="-7" dirty="0">
                <a:latin typeface="Calibri"/>
                <a:cs typeface="Calibri"/>
              </a:rPr>
              <a:t>Outcomes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6067" y="3791330"/>
            <a:ext cx="3856252" cy="659637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sz="1400" spc="-5" dirty="0">
                <a:latin typeface="Calibri"/>
                <a:cs typeface="Calibri"/>
              </a:rPr>
              <a:t>• Describe tools used to measure satisfaction.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"/>
              </a:spcBef>
            </a:pPr>
            <a:r>
              <a:rPr sz="1400" spc="-6" dirty="0">
                <a:latin typeface="Calibri"/>
                <a:cs typeface="Calibri"/>
              </a:rPr>
              <a:t>• How results of surveys are integrated into our plan.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• How we address issues identified from results.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348" y="3804920"/>
            <a:ext cx="2286838" cy="639571"/>
          </a:xfrm>
          <a:prstGeom prst="rect">
            <a:avLst/>
          </a:prstGeom>
        </p:spPr>
        <p:txBody>
          <a:bodyPr wrap="square" lIns="0" tIns="15271" rIns="0" bIns="0" rtlCol="0">
            <a:noAutofit/>
          </a:bodyPr>
          <a:lstStyle/>
          <a:p>
            <a:pPr marL="37084" marR="22316">
              <a:lnSpc>
                <a:spcPts val="2405"/>
              </a:lnSpc>
            </a:pPr>
            <a:r>
              <a:rPr sz="2300" spc="-6" dirty="0">
                <a:latin typeface="Calibri"/>
                <a:cs typeface="Calibri"/>
              </a:rPr>
              <a:t>Measuring Patient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530"/>
              </a:lnSpc>
              <a:spcBef>
                <a:spcPts val="6"/>
              </a:spcBef>
            </a:pPr>
            <a:r>
              <a:rPr sz="2300" spc="-3" dirty="0">
                <a:latin typeface="Calibri"/>
                <a:cs typeface="Calibri"/>
              </a:rPr>
              <a:t>Experience of Care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5709" y="5043042"/>
            <a:ext cx="4614774" cy="1278508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sz="1400" spc="-5" dirty="0">
                <a:latin typeface="Calibri"/>
                <a:cs typeface="Calibri"/>
              </a:rPr>
              <a:t>• How we use results of indicators and measure to support</a:t>
            </a:r>
            <a:endParaRPr sz="1400">
              <a:latin typeface="Calibri"/>
              <a:cs typeface="Calibri"/>
            </a:endParaRPr>
          </a:p>
          <a:p>
            <a:pPr marL="127000" marR="26746">
              <a:lnSpc>
                <a:spcPts val="1535"/>
              </a:lnSpc>
              <a:spcBef>
                <a:spcPts val="1"/>
              </a:spcBef>
            </a:pPr>
            <a:r>
              <a:rPr sz="1400" spc="-4" dirty="0">
                <a:latin typeface="Calibri"/>
                <a:cs typeface="Calibri"/>
              </a:rPr>
              <a:t>ongoing improvement of our program.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"/>
              </a:spcBef>
            </a:pPr>
            <a:r>
              <a:rPr sz="1400" spc="-6" dirty="0">
                <a:latin typeface="Calibri"/>
                <a:cs typeface="Calibri"/>
              </a:rPr>
              <a:t>• How we use results to continually assess and evaluate quality.</a:t>
            </a:r>
            <a:endParaRPr sz="1400">
              <a:latin typeface="Calibri"/>
              <a:cs typeface="Calibri"/>
            </a:endParaRPr>
          </a:p>
          <a:p>
            <a:pPr marL="127000" marR="19349" indent="-114300">
              <a:lnSpc>
                <a:spcPts val="1540"/>
              </a:lnSpc>
              <a:spcBef>
                <a:spcPts val="282"/>
              </a:spcBef>
            </a:pPr>
            <a:r>
              <a:rPr sz="1400" dirty="0">
                <a:latin typeface="Calibri"/>
                <a:cs typeface="Calibri"/>
              </a:rPr>
              <a:t>•</a:t>
            </a:r>
            <a:r>
              <a:rPr sz="1400" spc="-114" dirty="0">
                <a:latin typeface="Calibri"/>
                <a:cs typeface="Calibri"/>
              </a:rPr>
              <a:t> </a:t>
            </a:r>
            <a:r>
              <a:rPr sz="1400" spc="-4" dirty="0">
                <a:latin typeface="Calibri"/>
                <a:cs typeface="Calibri"/>
              </a:rPr>
              <a:t>Ou</a:t>
            </a:r>
            <a:r>
              <a:rPr sz="1400" spc="0" dirty="0">
                <a:latin typeface="Calibri"/>
                <a:cs typeface="Calibri"/>
              </a:rPr>
              <a:t>r</a:t>
            </a:r>
            <a:r>
              <a:rPr sz="1400" spc="9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a</a:t>
            </a:r>
            <a:r>
              <a:rPr sz="1400" spc="-4" dirty="0">
                <a:latin typeface="Calibri"/>
                <a:cs typeface="Calibri"/>
              </a:rPr>
              <a:t>b</a:t>
            </a:r>
            <a:r>
              <a:rPr sz="1400" spc="0" dirty="0">
                <a:latin typeface="Calibri"/>
                <a:cs typeface="Calibri"/>
              </a:rPr>
              <a:t>ility</a:t>
            </a:r>
            <a:r>
              <a:rPr sz="1400" spc="-14" dirty="0">
                <a:latin typeface="Calibri"/>
                <a:cs typeface="Calibri"/>
              </a:rPr>
              <a:t> </a:t>
            </a:r>
            <a:r>
              <a:rPr sz="1400" spc="-19" dirty="0">
                <a:latin typeface="Calibri"/>
                <a:cs typeface="Calibri"/>
              </a:rPr>
              <a:t>f</a:t>
            </a:r>
            <a:r>
              <a:rPr sz="1400" spc="0" dirty="0">
                <a:latin typeface="Calibri"/>
                <a:cs typeface="Calibri"/>
              </a:rPr>
              <a:t>or</a:t>
            </a:r>
            <a:r>
              <a:rPr sz="1400" spc="-9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ti</a:t>
            </a:r>
            <a:r>
              <a:rPr sz="1400" spc="-4" dirty="0">
                <a:latin typeface="Calibri"/>
                <a:cs typeface="Calibri"/>
              </a:rPr>
              <a:t>m</a:t>
            </a:r>
            <a:r>
              <a:rPr sz="1400" spc="0" dirty="0">
                <a:latin typeface="Calibri"/>
                <a:cs typeface="Calibri"/>
              </a:rPr>
              <a:t>ely</a:t>
            </a:r>
            <a:r>
              <a:rPr sz="1400" spc="-4" dirty="0">
                <a:latin typeface="Calibri"/>
                <a:cs typeface="Calibri"/>
              </a:rPr>
              <a:t> 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es</a:t>
            </a:r>
            <a:r>
              <a:rPr sz="1400" spc="-4" dirty="0">
                <a:latin typeface="Calibri"/>
                <a:cs typeface="Calibri"/>
              </a:rPr>
              <a:t>p</a:t>
            </a:r>
            <a:r>
              <a:rPr sz="1400" spc="0" dirty="0">
                <a:latin typeface="Calibri"/>
                <a:cs typeface="Calibri"/>
              </a:rPr>
              <a:t>onse</a:t>
            </a:r>
            <a:r>
              <a:rPr sz="1400" spc="-4" dirty="0">
                <a:latin typeface="Calibri"/>
                <a:cs typeface="Calibri"/>
              </a:rPr>
              <a:t> </a:t>
            </a:r>
            <a:r>
              <a:rPr sz="1400" spc="-14" dirty="0">
                <a:latin typeface="Calibri"/>
                <a:cs typeface="Calibri"/>
              </a:rPr>
              <a:t>t</a:t>
            </a:r>
            <a:r>
              <a:rPr sz="1400" spc="0" dirty="0">
                <a:latin typeface="Calibri"/>
                <a:cs typeface="Calibri"/>
              </a:rPr>
              <a:t>o less</a:t>
            </a:r>
            <a:r>
              <a:rPr sz="1400" spc="4" dirty="0">
                <a:latin typeface="Calibri"/>
                <a:cs typeface="Calibri"/>
              </a:rPr>
              <a:t>o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s</a:t>
            </a:r>
            <a:r>
              <a:rPr sz="1400" spc="-14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lear</a:t>
            </a:r>
            <a:r>
              <a:rPr sz="1400" spc="-4" dirty="0">
                <a:latin typeface="Calibri"/>
                <a:cs typeface="Calibri"/>
              </a:rPr>
              <a:t>n</a:t>
            </a:r>
            <a:r>
              <a:rPr sz="1400" spc="0" dirty="0">
                <a:latin typeface="Calibri"/>
                <a:cs typeface="Calibri"/>
              </a:rPr>
              <a:t>ed</a:t>
            </a:r>
            <a:r>
              <a:rPr sz="1400" spc="-14" dirty="0">
                <a:latin typeface="Calibri"/>
                <a:cs typeface="Calibri"/>
              </a:rPr>
              <a:t> </a:t>
            </a:r>
            <a:r>
              <a:rPr sz="1400" spc="0" dirty="0">
                <a:latin typeface="Calibri"/>
                <a:cs typeface="Calibri"/>
              </a:rPr>
              <a:t>t</a:t>
            </a:r>
            <a:r>
              <a:rPr sz="1400" spc="-9" dirty="0">
                <a:latin typeface="Calibri"/>
                <a:cs typeface="Calibri"/>
              </a:rPr>
              <a:t>h</a:t>
            </a:r>
            <a:r>
              <a:rPr sz="1400" spc="-19" dirty="0">
                <a:latin typeface="Calibri"/>
                <a:cs typeface="Calibri"/>
              </a:rPr>
              <a:t>r</a:t>
            </a:r>
            <a:r>
              <a:rPr sz="1400" spc="0" dirty="0">
                <a:latin typeface="Calibri"/>
                <a:cs typeface="Calibri"/>
              </a:rPr>
              <a:t>ough t</a:t>
            </a:r>
            <a:r>
              <a:rPr sz="1400" spc="-9" dirty="0">
                <a:latin typeface="Calibri"/>
                <a:cs typeface="Calibri"/>
              </a:rPr>
              <a:t>h</a:t>
            </a:r>
            <a:r>
              <a:rPr sz="1400" spc="0" dirty="0">
                <a:latin typeface="Calibri"/>
                <a:cs typeface="Calibri"/>
              </a:rPr>
              <a:t>e </a:t>
            </a:r>
            <a:r>
              <a:rPr sz="1400" spc="-14" dirty="0">
                <a:latin typeface="Calibri"/>
                <a:cs typeface="Calibri"/>
              </a:rPr>
              <a:t>e</a:t>
            </a:r>
            <a:r>
              <a:rPr sz="1400" spc="-19" dirty="0">
                <a:latin typeface="Calibri"/>
                <a:cs typeface="Calibri"/>
              </a:rPr>
              <a:t>v</a:t>
            </a:r>
            <a:r>
              <a:rPr sz="1400" spc="0" dirty="0">
                <a:latin typeface="Calibri"/>
                <a:cs typeface="Calibri"/>
              </a:rPr>
              <a:t>al</a:t>
            </a:r>
            <a:r>
              <a:rPr sz="1400" spc="-4" dirty="0">
                <a:latin typeface="Calibri"/>
                <a:cs typeface="Calibri"/>
              </a:rPr>
              <a:t>u</a:t>
            </a:r>
            <a:r>
              <a:rPr sz="1400" spc="-14" dirty="0">
                <a:latin typeface="Calibri"/>
                <a:cs typeface="Calibri"/>
              </a:rPr>
              <a:t>a</a:t>
            </a:r>
            <a:r>
              <a:rPr sz="1400" spc="0" dirty="0">
                <a:latin typeface="Calibri"/>
                <a:cs typeface="Calibri"/>
              </a:rPr>
              <a:t>tion.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53"/>
              </a:spcBef>
            </a:pPr>
            <a:r>
              <a:rPr sz="1400" spc="-6" dirty="0">
                <a:latin typeface="Calibri"/>
                <a:cs typeface="Calibri"/>
              </a:rPr>
              <a:t>• How we share our performance improvement evaluation.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368" y="5205476"/>
            <a:ext cx="2637453" cy="959611"/>
          </a:xfrm>
          <a:prstGeom prst="rect">
            <a:avLst/>
          </a:prstGeom>
        </p:spPr>
        <p:txBody>
          <a:bodyPr wrap="square" lIns="0" tIns="15271" rIns="0" bIns="0" rtlCol="0">
            <a:noAutofit/>
          </a:bodyPr>
          <a:lstStyle/>
          <a:p>
            <a:pPr algn="ctr">
              <a:lnSpc>
                <a:spcPts val="2405"/>
              </a:lnSpc>
            </a:pPr>
            <a:r>
              <a:rPr sz="2300" spc="-6" dirty="0">
                <a:latin typeface="Calibri"/>
                <a:cs typeface="Calibri"/>
              </a:rPr>
              <a:t>Ongoing Performance</a:t>
            </a:r>
            <a:endParaRPr sz="2300">
              <a:latin typeface="Calibri"/>
              <a:cs typeface="Calibri"/>
            </a:endParaRPr>
          </a:p>
          <a:p>
            <a:pPr marL="211226" marR="231494" algn="ctr">
              <a:lnSpc>
                <a:spcPts val="2530"/>
              </a:lnSpc>
              <a:spcBef>
                <a:spcPts val="6"/>
              </a:spcBef>
            </a:pPr>
            <a:r>
              <a:rPr sz="2300" spc="-7" dirty="0">
                <a:latin typeface="Calibri"/>
                <a:cs typeface="Calibri"/>
              </a:rPr>
              <a:t>Improvement and</a:t>
            </a:r>
            <a:endParaRPr sz="2300">
              <a:latin typeface="Calibri"/>
              <a:cs typeface="Calibri"/>
            </a:endParaRPr>
          </a:p>
          <a:p>
            <a:pPr marL="656183" marR="675888" algn="ctr">
              <a:lnSpc>
                <a:spcPts val="2520"/>
              </a:lnSpc>
            </a:pPr>
            <a:r>
              <a:rPr sz="2300" spc="-10" dirty="0">
                <a:latin typeface="Calibri"/>
                <a:cs typeface="Calibri"/>
              </a:rPr>
              <a:t>Evaluation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0200" y="7242406"/>
            <a:ext cx="132994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FA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1265</Words>
  <Application>Microsoft Office PowerPoint</Application>
  <PresentationFormat>Custom</PresentationFormat>
  <Paragraphs>281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Norris, LaTricia</dc:creator>
  <cp:lastModifiedBy>McDaniel, Monique</cp:lastModifiedBy>
  <cp:revision>3</cp:revision>
  <dcterms:modified xsi:type="dcterms:W3CDTF">2024-01-12T18:47:53Z</dcterms:modified>
</cp:coreProperties>
</file>